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wdp" ContentType="image/vnd.ms-photo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6"/>
  </p:notesMasterIdLst>
  <p:handoutMasterIdLst>
    <p:handoutMasterId r:id="rId37"/>
  </p:handoutMasterIdLst>
  <p:sldIdLst>
    <p:sldId id="721" r:id="rId3"/>
    <p:sldId id="703" r:id="rId4"/>
    <p:sldId id="723" r:id="rId5"/>
    <p:sldId id="695" r:id="rId7"/>
    <p:sldId id="715" r:id="rId8"/>
    <p:sldId id="733" r:id="rId9"/>
    <p:sldId id="743" r:id="rId10"/>
    <p:sldId id="744" r:id="rId11"/>
    <p:sldId id="745" r:id="rId12"/>
    <p:sldId id="781" r:id="rId13"/>
    <p:sldId id="782" r:id="rId14"/>
    <p:sldId id="783" r:id="rId15"/>
    <p:sldId id="738" r:id="rId16"/>
    <p:sldId id="739" r:id="rId17"/>
    <p:sldId id="740" r:id="rId18"/>
    <p:sldId id="698" r:id="rId19"/>
    <p:sldId id="778" r:id="rId20"/>
    <p:sldId id="779" r:id="rId21"/>
    <p:sldId id="811" r:id="rId22"/>
    <p:sldId id="812" r:id="rId23"/>
    <p:sldId id="780" r:id="rId24"/>
    <p:sldId id="729" r:id="rId25"/>
    <p:sldId id="728" r:id="rId26"/>
    <p:sldId id="719" r:id="rId27"/>
    <p:sldId id="652" r:id="rId28"/>
    <p:sldId id="718" r:id="rId29"/>
    <p:sldId id="656" r:id="rId30"/>
    <p:sldId id="762" r:id="rId31"/>
    <p:sldId id="763" r:id="rId32"/>
    <p:sldId id="764" r:id="rId33"/>
    <p:sldId id="768" r:id="rId34"/>
    <p:sldId id="769" r:id="rId35"/>
    <p:sldId id="786" r:id="rId36"/>
  </p:sldIdLst>
  <p:sldSz cx="12192000" cy="6858000"/>
  <p:notesSz cx="6858000" cy="9144000"/>
  <p:embeddedFontLst>
    <p:embeddedFont>
      <p:font typeface="微软雅黑 Light" panose="020B0502040204020203" pitchFamily="34" charset="-122"/>
      <p:regular r:id="rId42"/>
    </p:embeddedFont>
    <p:embeddedFont>
      <p:font typeface="微软雅黑" panose="020B0503020204020204" pitchFamily="34" charset="-122"/>
      <p:regular r:id="rId43"/>
    </p:embeddedFont>
    <p:embeddedFont>
      <p:font typeface="Calibri" panose="020F0502020204030204"/>
      <p:regular r:id="rId44"/>
      <p:bold r:id="rId45"/>
      <p:italic r:id="rId46"/>
      <p:boldItalic r:id="rId47"/>
    </p:embeddedFont>
    <p:embeddedFont>
      <p:font typeface="等线" panose="02010600030101010101" charset="-122"/>
      <p:regular r:id="rId48"/>
    </p:embeddedFont>
  </p:embeddedFontLst>
  <p:custDataLst>
    <p:tags r:id="rId4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04" userDrawn="1">
          <p15:clr>
            <a:srgbClr val="A4A3A4"/>
          </p15:clr>
        </p15:guide>
        <p15:guide id="2" pos="3835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 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showAnimation="0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00FF00"/>
    <a:srgbClr val="00CCFF"/>
    <a:srgbClr val="F7F7F7"/>
    <a:srgbClr val="003366"/>
    <a:srgbClr val="3333CC"/>
    <a:srgbClr val="FF00FF"/>
    <a:srgbClr val="FF6600"/>
    <a:srgbClr val="1B6289"/>
    <a:srgbClr val="25646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815" autoAdjust="0"/>
    <p:restoredTop sz="99262" autoAdjust="0"/>
  </p:normalViewPr>
  <p:slideViewPr>
    <p:cSldViewPr snapToGrid="0" snapToObjects="1" showGuides="1">
      <p:cViewPr varScale="1">
        <p:scale>
          <a:sx n="70" d="100"/>
          <a:sy n="70" d="100"/>
        </p:scale>
        <p:origin x="546" y="72"/>
      </p:cViewPr>
      <p:guideLst>
        <p:guide orient="horz" pos="2304"/>
        <p:guide pos="3835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49" Type="http://schemas.openxmlformats.org/officeDocument/2006/relationships/tags" Target="tags/tag19.xml"/><Relationship Id="rId48" Type="http://schemas.openxmlformats.org/officeDocument/2006/relationships/font" Target="fonts/font7.fntdata"/><Relationship Id="rId47" Type="http://schemas.openxmlformats.org/officeDocument/2006/relationships/font" Target="fonts/font6.fntdata"/><Relationship Id="rId46" Type="http://schemas.openxmlformats.org/officeDocument/2006/relationships/font" Target="fonts/font5.fntdata"/><Relationship Id="rId45" Type="http://schemas.openxmlformats.org/officeDocument/2006/relationships/font" Target="fonts/font4.fntdata"/><Relationship Id="rId44" Type="http://schemas.openxmlformats.org/officeDocument/2006/relationships/font" Target="fonts/font3.fntdata"/><Relationship Id="rId43" Type="http://schemas.openxmlformats.org/officeDocument/2006/relationships/font" Target="fonts/font2.fntdata"/><Relationship Id="rId42" Type="http://schemas.openxmlformats.org/officeDocument/2006/relationships/font" Target="fonts/font1.fntdata"/><Relationship Id="rId41" Type="http://schemas.openxmlformats.org/officeDocument/2006/relationships/commentAuthors" Target="commentAuthors.xml"/><Relationship Id="rId40" Type="http://schemas.openxmlformats.org/officeDocument/2006/relationships/tableStyles" Target="tableStyles.xml"/><Relationship Id="rId4" Type="http://schemas.openxmlformats.org/officeDocument/2006/relationships/slide" Target="slides/slide2.xml"/><Relationship Id="rId39" Type="http://schemas.openxmlformats.org/officeDocument/2006/relationships/viewProps" Target="viewProps.xml"/><Relationship Id="rId38" Type="http://schemas.openxmlformats.org/officeDocument/2006/relationships/presProps" Target="presProps.xml"/><Relationship Id="rId37" Type="http://schemas.openxmlformats.org/officeDocument/2006/relationships/handoutMaster" Target="handoutMasters/handoutMaster1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80C19E-644C-4E54-AA06-1A6EB7B836E0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9B74C6-13ED-422F-88EE-E8B7FC6ADAFA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8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9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0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74281D7-AB8B-4A49-B31C-4FE8BBA5730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ED3D84A-885A-4D02-9CB9-15EA2C246E5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ED3D84A-885A-4D02-9CB9-15EA2C246E5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ED3D84A-885A-4D02-9CB9-15EA2C246E5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ED3D84A-885A-4D02-9CB9-15EA2C246E5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ED3D84A-885A-4D02-9CB9-15EA2C246E5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ED3D84A-885A-4D02-9CB9-15EA2C246E5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ED3D84A-885A-4D02-9CB9-15EA2C246E5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ED3D84A-885A-4D02-9CB9-15EA2C246E5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8223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7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屋面瓦的年限一般为</a:t>
            </a:r>
            <a:r>
              <a:rPr lang="en-US" altLang="zh-CN" sz="7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15</a:t>
            </a:r>
            <a:r>
              <a:rPr lang="zh-CN" altLang="en-US" sz="7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年，这对屋面瓦的更换带来很大不便。集美观和发电于一体，使用年限</a:t>
            </a:r>
            <a:r>
              <a:rPr lang="en-US" altLang="zh-CN" sz="7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30</a:t>
            </a:r>
            <a:r>
              <a:rPr lang="zh-CN" altLang="en-US" sz="7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年以上，解决了屋面使用年限的问题。</a:t>
            </a:r>
            <a:r>
              <a:rPr lang="en-US" altLang="zh-CN" sz="7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2</a:t>
            </a:r>
            <a:r>
              <a:rPr lang="zh-CN" altLang="en-US" sz="7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、以传统陶土瓦为例，要保证屋顶的正常使用，每</a:t>
            </a:r>
            <a:r>
              <a:rPr lang="en-US" altLang="zh-CN" sz="7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20 </a:t>
            </a:r>
            <a:r>
              <a:rPr lang="zh-CN" altLang="en-US" sz="7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年需更换一次瓦片，意味着再投入一次资金。的使用寿命可达到传统屋顶材料</a:t>
            </a:r>
            <a:r>
              <a:rPr lang="en-US" altLang="zh-CN" sz="7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20 </a:t>
            </a:r>
            <a:r>
              <a:rPr lang="zh-CN" altLang="en-US" sz="7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年的两三倍，提供终身质保，意味着用户将在房屋的全生命周期内无需再次更换瓦片，一次投入安心无忧，进一步提升了的使用价值。</a:t>
            </a:r>
            <a:endParaRPr lang="en-US" altLang="zh-CN" sz="7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marR="0" lvl="0" indent="0" algn="l" defTabSz="8223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altLang="zh-CN" sz="700" dirty="0" smtClean="0"/>
          </a:p>
          <a:p>
            <a:r>
              <a:rPr lang="zh-CN" altLang="en-US" sz="700" dirty="0" smtClean="0"/>
              <a:t>超生态：无噪音，零排放，零耗能 </a:t>
            </a:r>
            <a:endParaRPr lang="zh-CN" altLang="en-US" sz="700" dirty="0" smtClean="0"/>
          </a:p>
          <a:p>
            <a:endParaRPr lang="zh-CN" altLang="en-US" sz="700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51A66A0-A2E9-4C2B-8F39-FC4CD29374A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BD40B2-B05B-F84A-AF1B-1A6CDB4DD80F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ED3D84A-885A-4D02-9CB9-15EA2C246E5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8223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7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屋面瓦的年限一般为</a:t>
            </a:r>
            <a:r>
              <a:rPr lang="en-US" altLang="zh-CN" sz="7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15</a:t>
            </a:r>
            <a:r>
              <a:rPr lang="zh-CN" altLang="en-US" sz="7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年，这对屋面瓦的更换带来很大不便。集美观和发电于一体，使用年限</a:t>
            </a:r>
            <a:r>
              <a:rPr lang="en-US" altLang="zh-CN" sz="7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30</a:t>
            </a:r>
            <a:r>
              <a:rPr lang="zh-CN" altLang="en-US" sz="7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年以上，解决了屋面使用年限的问题。</a:t>
            </a:r>
            <a:r>
              <a:rPr lang="en-US" altLang="zh-CN" sz="7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2</a:t>
            </a:r>
            <a:r>
              <a:rPr lang="zh-CN" altLang="en-US" sz="7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、以传统陶土瓦为例，要保证屋顶的正常使用，每</a:t>
            </a:r>
            <a:r>
              <a:rPr lang="en-US" altLang="zh-CN" sz="7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20 </a:t>
            </a:r>
            <a:r>
              <a:rPr lang="zh-CN" altLang="en-US" sz="7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年需更换一次瓦片，意味着再投入一次资金。的使用寿命可达到传统屋顶材料</a:t>
            </a:r>
            <a:r>
              <a:rPr lang="en-US" altLang="zh-CN" sz="7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20 </a:t>
            </a:r>
            <a:r>
              <a:rPr lang="zh-CN" altLang="en-US" sz="7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年的两三倍，提供终身质保，意味着用户将在房屋的全生命周期内无需再次更换瓦片，一次投入安心无忧，进一步提升了的使用价值。</a:t>
            </a:r>
            <a:endParaRPr lang="en-US" altLang="zh-CN" sz="7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marR="0" lvl="0" indent="0" algn="l" defTabSz="8223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altLang="zh-CN" sz="700" dirty="0" smtClean="0"/>
          </a:p>
          <a:p>
            <a:r>
              <a:rPr lang="zh-CN" altLang="en-US" sz="700" dirty="0" smtClean="0"/>
              <a:t>超生态：无噪音，零排放，零耗能 </a:t>
            </a:r>
            <a:endParaRPr lang="zh-CN" altLang="en-US" sz="700" dirty="0" smtClean="0"/>
          </a:p>
          <a:p>
            <a:endParaRPr lang="zh-CN" altLang="en-US" sz="700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51A66A0-A2E9-4C2B-8F39-FC4CD29374A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ED3D84A-885A-4D02-9CB9-15EA2C246E5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ED3D84A-885A-4D02-9CB9-15EA2C246E5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ED3D84A-885A-4D02-9CB9-15EA2C246E5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ED3D84A-885A-4D02-9CB9-15EA2C246E5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ED3D84A-885A-4D02-9CB9-15EA2C246E5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ED3D84A-885A-4D02-9CB9-15EA2C246E5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ED3D84A-885A-4D02-9CB9-15EA2C246E5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ED3D84A-885A-4D02-9CB9-15EA2C246E5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ED3D84A-885A-4D02-9CB9-15EA2C246E5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ED3D84A-885A-4D02-9CB9-15EA2C246E5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ED3D84A-885A-4D02-9CB9-15EA2C246E5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ED3D84A-885A-4D02-9CB9-15EA2C246E5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296400" y="6462280"/>
            <a:ext cx="2743200" cy="365125"/>
          </a:xfrm>
        </p:spPr>
        <p:txBody>
          <a:bodyPr/>
          <a:lstStyle/>
          <a:p>
            <a:fld id="{A82A8FB5-CABD-49A0-8552-C2427F5DD699}" type="slidenum">
              <a:rPr lang="zh-CN" altLang="en-US" smtClean="0"/>
            </a:fld>
            <a:endParaRPr lang="zh-CN" altLang="en-US"/>
          </a:p>
        </p:txBody>
      </p:sp>
      <p:sp>
        <p:nvSpPr>
          <p:cNvPr id="7" name="矩形 6"/>
          <p:cNvSpPr/>
          <p:nvPr userDrawn="1"/>
        </p:nvSpPr>
        <p:spPr>
          <a:xfrm>
            <a:off x="4038600" y="-7282543"/>
            <a:ext cx="1676400" cy="1208314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 userDrawn="1"/>
        </p:nvSpPr>
        <p:spPr>
          <a:xfrm>
            <a:off x="-18179143" y="3825762"/>
            <a:ext cx="1676400" cy="1208314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 userDrawn="1"/>
        </p:nvSpPr>
        <p:spPr>
          <a:xfrm>
            <a:off x="29456743" y="4049486"/>
            <a:ext cx="1676400" cy="1208314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 userDrawn="1"/>
        </p:nvSpPr>
        <p:spPr>
          <a:xfrm>
            <a:off x="3810000" y="13775305"/>
            <a:ext cx="1676400" cy="1208314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 showMasterSp="0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19BF6B-F855-4533-9D1E-10B73129565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A8FB5-CABD-49A0-8552-C2427F5DD69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 showMasterSp="0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19BF6B-F855-4533-9D1E-10B73129565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A8FB5-CABD-49A0-8552-C2427F5DD69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4000">
        <p:random/>
      </p:transition>
    </mc:Choice>
    <mc:Fallback>
      <p:transition spd="slow" advTm="400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4834466" y="0"/>
            <a:ext cx="2777067" cy="2780140"/>
          </a:xfrm>
          <a:custGeom>
            <a:avLst/>
            <a:gdLst>
              <a:gd name="connsiteX0" fmla="*/ 0 w 2777067"/>
              <a:gd name="connsiteY0" fmla="*/ 0 h 2780140"/>
              <a:gd name="connsiteX1" fmla="*/ 2777067 w 2777067"/>
              <a:gd name="connsiteY1" fmla="*/ 0 h 2780140"/>
              <a:gd name="connsiteX2" fmla="*/ 2777067 w 2777067"/>
              <a:gd name="connsiteY2" fmla="*/ 2780140 h 2780140"/>
              <a:gd name="connsiteX3" fmla="*/ 0 w 2777067"/>
              <a:gd name="connsiteY3" fmla="*/ 2780140 h 2780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77067" h="2780140">
                <a:moveTo>
                  <a:pt x="0" y="0"/>
                </a:moveTo>
                <a:lnTo>
                  <a:pt x="2777067" y="0"/>
                </a:lnTo>
                <a:lnTo>
                  <a:pt x="2777067" y="2780140"/>
                </a:lnTo>
                <a:lnTo>
                  <a:pt x="0" y="278014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1"/>
          </p:nvPr>
        </p:nvSpPr>
        <p:spPr>
          <a:xfrm>
            <a:off x="4834467" y="3140168"/>
            <a:ext cx="4225812" cy="2794967"/>
          </a:xfrm>
          <a:custGeom>
            <a:avLst/>
            <a:gdLst>
              <a:gd name="connsiteX0" fmla="*/ 0 w 4225812"/>
              <a:gd name="connsiteY0" fmla="*/ 0 h 2794967"/>
              <a:gd name="connsiteX1" fmla="*/ 4225812 w 4225812"/>
              <a:gd name="connsiteY1" fmla="*/ 0 h 2794967"/>
              <a:gd name="connsiteX2" fmla="*/ 4225812 w 4225812"/>
              <a:gd name="connsiteY2" fmla="*/ 2794967 h 2794967"/>
              <a:gd name="connsiteX3" fmla="*/ 0 w 4225812"/>
              <a:gd name="connsiteY3" fmla="*/ 2794967 h 27949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25812" h="2794967">
                <a:moveTo>
                  <a:pt x="0" y="0"/>
                </a:moveTo>
                <a:lnTo>
                  <a:pt x="4225812" y="0"/>
                </a:lnTo>
                <a:lnTo>
                  <a:pt x="4225812" y="2794967"/>
                </a:lnTo>
                <a:lnTo>
                  <a:pt x="0" y="279496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2"/>
          </p:nvPr>
        </p:nvSpPr>
        <p:spPr>
          <a:xfrm>
            <a:off x="7992533" y="795867"/>
            <a:ext cx="3225800" cy="1984274"/>
          </a:xfrm>
          <a:custGeom>
            <a:avLst/>
            <a:gdLst>
              <a:gd name="connsiteX0" fmla="*/ 0 w 3225800"/>
              <a:gd name="connsiteY0" fmla="*/ 0 h 1984274"/>
              <a:gd name="connsiteX1" fmla="*/ 3225800 w 3225800"/>
              <a:gd name="connsiteY1" fmla="*/ 0 h 1984274"/>
              <a:gd name="connsiteX2" fmla="*/ 3225800 w 3225800"/>
              <a:gd name="connsiteY2" fmla="*/ 1984274 h 1984274"/>
              <a:gd name="connsiteX3" fmla="*/ 0 w 3225800"/>
              <a:gd name="connsiteY3" fmla="*/ 1984274 h 1984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25800" h="1984274">
                <a:moveTo>
                  <a:pt x="0" y="0"/>
                </a:moveTo>
                <a:lnTo>
                  <a:pt x="3225800" y="0"/>
                </a:lnTo>
                <a:lnTo>
                  <a:pt x="3225800" y="1984274"/>
                </a:lnTo>
                <a:lnTo>
                  <a:pt x="0" y="198427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1710736" y="6399463"/>
            <a:ext cx="481263" cy="241970"/>
          </a:xfrm>
        </p:spPr>
        <p:txBody>
          <a:bodyPr/>
          <a:lstStyle/>
          <a:p>
            <a:fld id="{A82A8FB5-CABD-49A0-8552-C2427F5DD699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 showMasterSp="0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19BF6B-F855-4533-9D1E-10B73129565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A8FB5-CABD-49A0-8552-C2427F5DD69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 showMasterSp="0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19BF6B-F855-4533-9D1E-10B73129565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A8FB5-CABD-49A0-8552-C2427F5DD69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 showMasterSp="0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19BF6B-F855-4533-9D1E-10B73129565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A8FB5-CABD-49A0-8552-C2427F5DD69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 showMasterSp="0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19BF6B-F855-4533-9D1E-10B73129565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A8FB5-CABD-49A0-8552-C2427F5DD69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showMasterSp="0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19BF6B-F855-4533-9D1E-10B73129565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A8FB5-CABD-49A0-8552-C2427F5DD69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 showMasterSp="0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19BF6B-F855-4533-9D1E-10B73129565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A8FB5-CABD-49A0-8552-C2427F5DD69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 showMasterSp="0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19BF6B-F855-4533-9D1E-10B73129565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A8FB5-CABD-49A0-8552-C2427F5DD69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5" Type="http://schemas.openxmlformats.org/officeDocument/2006/relationships/theme" Target="../theme/theme1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19BF6B-F855-4533-9D1E-10B73129565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2A8FB5-CABD-49A0-8552-C2427F5DD699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6.xml"/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5.jpeg"/><Relationship Id="rId1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image" Target="../media/image31.png"/><Relationship Id="rId8" Type="http://schemas.openxmlformats.org/officeDocument/2006/relationships/image" Target="../media/image30.png"/><Relationship Id="rId7" Type="http://schemas.openxmlformats.org/officeDocument/2006/relationships/image" Target="../media/image29.png"/><Relationship Id="rId6" Type="http://schemas.openxmlformats.org/officeDocument/2006/relationships/image" Target="../media/image28.png"/><Relationship Id="rId5" Type="http://schemas.openxmlformats.org/officeDocument/2006/relationships/image" Target="../media/image27.jpeg"/><Relationship Id="rId4" Type="http://schemas.openxmlformats.org/officeDocument/2006/relationships/image" Target="../media/image26.png"/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4" Type="http://schemas.openxmlformats.org/officeDocument/2006/relationships/notesSlide" Target="../notesSlides/notesSlide7.xml"/><Relationship Id="rId13" Type="http://schemas.openxmlformats.org/officeDocument/2006/relationships/slideLayout" Target="../slideLayouts/slideLayout12.xml"/><Relationship Id="rId12" Type="http://schemas.openxmlformats.org/officeDocument/2006/relationships/image" Target="../media/image5.jpeg"/><Relationship Id="rId11" Type="http://schemas.openxmlformats.org/officeDocument/2006/relationships/image" Target="../media/image33.jpeg"/><Relationship Id="rId10" Type="http://schemas.openxmlformats.org/officeDocument/2006/relationships/image" Target="../media/image32.png"/><Relationship Id="rId1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image" Target="../media/image42.png"/><Relationship Id="rId8" Type="http://schemas.openxmlformats.org/officeDocument/2006/relationships/image" Target="../media/image41.jpeg"/><Relationship Id="rId7" Type="http://schemas.openxmlformats.org/officeDocument/2006/relationships/image" Target="../media/image40.png"/><Relationship Id="rId6" Type="http://schemas.openxmlformats.org/officeDocument/2006/relationships/image" Target="../media/image39.jpeg"/><Relationship Id="rId5" Type="http://schemas.microsoft.com/office/2007/relationships/hdphoto" Target="../media/image38.wdp"/><Relationship Id="rId4" Type="http://schemas.openxmlformats.org/officeDocument/2006/relationships/image" Target="../media/image37.jpeg"/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2" Type="http://schemas.openxmlformats.org/officeDocument/2006/relationships/notesSlide" Target="../notesSlides/notesSlide8.xml"/><Relationship Id="rId11" Type="http://schemas.openxmlformats.org/officeDocument/2006/relationships/slideLayout" Target="../slideLayouts/slideLayout12.xml"/><Relationship Id="rId10" Type="http://schemas.openxmlformats.org/officeDocument/2006/relationships/image" Target="../media/image5.jpeg"/><Relationship Id="rId1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4.xml"/><Relationship Id="rId3" Type="http://schemas.openxmlformats.org/officeDocument/2006/relationships/image" Target="../media/image5.jpeg"/><Relationship Id="rId2" Type="http://schemas.openxmlformats.org/officeDocument/2006/relationships/image" Target="../media/image44.jpeg"/><Relationship Id="rId1" Type="http://schemas.openxmlformats.org/officeDocument/2006/relationships/image" Target="../media/image4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image" Target="../media/image5.jpeg"/><Relationship Id="rId1" Type="http://schemas.openxmlformats.org/officeDocument/2006/relationships/image" Target="../media/image45.jpe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4.xml"/><Relationship Id="rId3" Type="http://schemas.openxmlformats.org/officeDocument/2006/relationships/image" Target="../media/image5.jpeg"/><Relationship Id="rId2" Type="http://schemas.openxmlformats.org/officeDocument/2006/relationships/image" Target="../media/image47.jpeg"/><Relationship Id="rId1" Type="http://schemas.openxmlformats.org/officeDocument/2006/relationships/image" Target="../media/image46.jpe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9.xml"/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5.jpeg"/><Relationship Id="rId1" Type="http://schemas.openxmlformats.org/officeDocument/2006/relationships/image" Target="../media/image48.jpeg"/></Relationships>
</file>

<file path=ppt/slides/_rels/slide17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0.xml"/><Relationship Id="rId6" Type="http://schemas.openxmlformats.org/officeDocument/2006/relationships/slideLayout" Target="../slideLayouts/slideLayout12.xml"/><Relationship Id="rId5" Type="http://schemas.openxmlformats.org/officeDocument/2006/relationships/image" Target="../media/image5.jpeg"/><Relationship Id="rId4" Type="http://schemas.openxmlformats.org/officeDocument/2006/relationships/image" Target="../media/image52.jpeg"/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image" Target="../media/image49.jpeg"/></Relationships>
</file>

<file path=ppt/slides/_rels/slide1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12.xml"/><Relationship Id="rId3" Type="http://schemas.openxmlformats.org/officeDocument/2006/relationships/image" Target="../media/image5.jpeg"/><Relationship Id="rId2" Type="http://schemas.openxmlformats.org/officeDocument/2006/relationships/image" Target="../media/image54.jpeg"/><Relationship Id="rId1" Type="http://schemas.openxmlformats.org/officeDocument/2006/relationships/image" Target="../media/image53.jpe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2.xml"/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5.jpeg"/><Relationship Id="rId1" Type="http://schemas.openxmlformats.org/officeDocument/2006/relationships/image" Target="../media/image55.jpe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tags" Target="../tags/tag1.xml"/><Relationship Id="rId2" Type="http://schemas.microsoft.com/office/2007/relationships/hdphoto" Target="../media/image3.wdp"/><Relationship Id="rId1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3.xml"/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5.jpeg"/><Relationship Id="rId1" Type="http://schemas.openxmlformats.org/officeDocument/2006/relationships/image" Target="../media/image56.jpeg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4.xml"/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5.jpeg"/><Relationship Id="rId1" Type="http://schemas.openxmlformats.org/officeDocument/2006/relationships/image" Target="../media/image57.jpeg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5.xml"/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5.jpeg"/><Relationship Id="rId1" Type="http://schemas.openxmlformats.org/officeDocument/2006/relationships/image" Target="../media/image58.jpeg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6.xml"/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5.jpeg"/><Relationship Id="rId1" Type="http://schemas.openxmlformats.org/officeDocument/2006/relationships/image" Target="../media/image59.jpeg"/></Relationships>
</file>

<file path=ppt/slides/_rels/slide24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7.xml"/><Relationship Id="rId6" Type="http://schemas.openxmlformats.org/officeDocument/2006/relationships/slideLayout" Target="../slideLayouts/slideLayout12.xml"/><Relationship Id="rId5" Type="http://schemas.openxmlformats.org/officeDocument/2006/relationships/image" Target="../media/image5.jpeg"/><Relationship Id="rId4" Type="http://schemas.openxmlformats.org/officeDocument/2006/relationships/image" Target="../media/image62.jpeg"/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image" Target="../media/image36.png"/></Relationships>
</file>

<file path=ppt/slides/_rels/slide25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8.xml"/><Relationship Id="rId6" Type="http://schemas.openxmlformats.org/officeDocument/2006/relationships/slideLayout" Target="../slideLayouts/slideLayout6.xml"/><Relationship Id="rId5" Type="http://schemas.openxmlformats.org/officeDocument/2006/relationships/image" Target="../media/image5.jpeg"/><Relationship Id="rId4" Type="http://schemas.openxmlformats.org/officeDocument/2006/relationships/image" Target="../media/image36.png"/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image" Target="../media/image63.jpeg"/></Relationships>
</file>

<file path=ppt/slides/_rels/slide26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9.xml"/><Relationship Id="rId5" Type="http://schemas.openxmlformats.org/officeDocument/2006/relationships/slideLayout" Target="../slideLayouts/slideLayout13.xml"/><Relationship Id="rId4" Type="http://schemas.openxmlformats.org/officeDocument/2006/relationships/image" Target="../media/image5.jpeg"/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image" Target="../media/image36.png"/></Relationships>
</file>

<file path=ppt/slides/_rels/slide27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0.xml"/><Relationship Id="rId6" Type="http://schemas.openxmlformats.org/officeDocument/2006/relationships/slideLayout" Target="../slideLayouts/slideLayout6.xml"/><Relationship Id="rId5" Type="http://schemas.openxmlformats.org/officeDocument/2006/relationships/image" Target="../media/image5.jpeg"/><Relationship Id="rId4" Type="http://schemas.openxmlformats.org/officeDocument/2006/relationships/image" Target="../media/image36.png"/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image" Target="../media/image68.jpeg"/></Relationships>
</file>

<file path=ppt/slides/_rels/slide28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2.xml"/><Relationship Id="rId8" Type="http://schemas.openxmlformats.org/officeDocument/2006/relationships/image" Target="../media/image5.jpeg"/><Relationship Id="rId7" Type="http://schemas.openxmlformats.org/officeDocument/2006/relationships/image" Target="../media/image36.png"/><Relationship Id="rId6" Type="http://schemas.microsoft.com/office/2007/relationships/hdphoto" Target="../media/image76.wdp"/><Relationship Id="rId5" Type="http://schemas.openxmlformats.org/officeDocument/2006/relationships/image" Target="../media/image75.jpeg"/><Relationship Id="rId4" Type="http://schemas.microsoft.com/office/2007/relationships/hdphoto" Target="../media/image74.wdp"/><Relationship Id="rId3" Type="http://schemas.openxmlformats.org/officeDocument/2006/relationships/image" Target="../media/image73.jpeg"/><Relationship Id="rId2" Type="http://schemas.microsoft.com/office/2007/relationships/hdphoto" Target="../media/image72.wdp"/><Relationship Id="rId10" Type="http://schemas.openxmlformats.org/officeDocument/2006/relationships/notesSlide" Target="../notesSlides/notesSlide21.xml"/><Relationship Id="rId1" Type="http://schemas.openxmlformats.org/officeDocument/2006/relationships/image" Target="../media/image71.jpeg"/></Relationships>
</file>

<file path=ppt/slides/_rels/slide29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22.xml"/><Relationship Id="rId8" Type="http://schemas.openxmlformats.org/officeDocument/2006/relationships/slideLayout" Target="../slideLayouts/slideLayout12.xml"/><Relationship Id="rId7" Type="http://schemas.openxmlformats.org/officeDocument/2006/relationships/image" Target="../media/image5.jpeg"/><Relationship Id="rId6" Type="http://schemas.openxmlformats.org/officeDocument/2006/relationships/image" Target="../media/image36.png"/><Relationship Id="rId5" Type="http://schemas.openxmlformats.org/officeDocument/2006/relationships/image" Target="../media/image81.jpeg"/><Relationship Id="rId4" Type="http://schemas.openxmlformats.org/officeDocument/2006/relationships/image" Target="../media/image80.png"/><Relationship Id="rId3" Type="http://schemas.openxmlformats.org/officeDocument/2006/relationships/image" Target="../media/image79.png"/><Relationship Id="rId2" Type="http://schemas.openxmlformats.org/officeDocument/2006/relationships/image" Target="../media/image78.jpeg"/><Relationship Id="rId1" Type="http://schemas.openxmlformats.org/officeDocument/2006/relationships/image" Target="../media/image77.jpe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tags" Target="../tags/tag10.xml"/><Relationship Id="rId8" Type="http://schemas.openxmlformats.org/officeDocument/2006/relationships/tags" Target="../tags/tag9.xml"/><Relationship Id="rId7" Type="http://schemas.openxmlformats.org/officeDocument/2006/relationships/tags" Target="../tags/tag8.xml"/><Relationship Id="rId6" Type="http://schemas.openxmlformats.org/officeDocument/2006/relationships/tags" Target="../tags/tag7.xml"/><Relationship Id="rId5" Type="http://schemas.openxmlformats.org/officeDocument/2006/relationships/tags" Target="../tags/tag6.xml"/><Relationship Id="rId4" Type="http://schemas.openxmlformats.org/officeDocument/2006/relationships/tags" Target="../tags/tag5.xml"/><Relationship Id="rId3" Type="http://schemas.openxmlformats.org/officeDocument/2006/relationships/tags" Target="../tags/tag4.xml"/><Relationship Id="rId2" Type="http://schemas.openxmlformats.org/officeDocument/2006/relationships/tags" Target="../tags/tag3.xml"/><Relationship Id="rId18" Type="http://schemas.openxmlformats.org/officeDocument/2006/relationships/notesSlide" Target="../notesSlides/notesSlide1.xml"/><Relationship Id="rId17" Type="http://schemas.openxmlformats.org/officeDocument/2006/relationships/slideLayout" Target="../slideLayouts/slideLayout7.xml"/><Relationship Id="rId16" Type="http://schemas.openxmlformats.org/officeDocument/2006/relationships/tags" Target="../tags/tag16.xml"/><Relationship Id="rId15" Type="http://schemas.openxmlformats.org/officeDocument/2006/relationships/image" Target="../media/image4.jpeg"/><Relationship Id="rId14" Type="http://schemas.openxmlformats.org/officeDocument/2006/relationships/tags" Target="../tags/tag15.xml"/><Relationship Id="rId13" Type="http://schemas.openxmlformats.org/officeDocument/2006/relationships/tags" Target="../tags/tag14.xml"/><Relationship Id="rId12" Type="http://schemas.openxmlformats.org/officeDocument/2006/relationships/tags" Target="../tags/tag13.xml"/><Relationship Id="rId11" Type="http://schemas.openxmlformats.org/officeDocument/2006/relationships/tags" Target="../tags/tag12.xml"/><Relationship Id="rId10" Type="http://schemas.openxmlformats.org/officeDocument/2006/relationships/tags" Target="../tags/tag11.xml"/><Relationship Id="rId1" Type="http://schemas.openxmlformats.org/officeDocument/2006/relationships/tags" Target="../tags/tag2.xml"/></Relationships>
</file>

<file path=ppt/slides/_rels/slide30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3.xml"/><Relationship Id="rId6" Type="http://schemas.openxmlformats.org/officeDocument/2006/relationships/slideLayout" Target="../slideLayouts/slideLayout12.xml"/><Relationship Id="rId5" Type="http://schemas.openxmlformats.org/officeDocument/2006/relationships/image" Target="../media/image5.jpeg"/><Relationship Id="rId4" Type="http://schemas.openxmlformats.org/officeDocument/2006/relationships/image" Target="../media/image36.png"/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image" Target="../media/image82.jpeg"/></Relationships>
</file>

<file path=ppt/slides/_rels/slide31.xml.rels><?xml version="1.0" encoding="UTF-8" standalone="yes"?>
<Relationships xmlns="http://schemas.openxmlformats.org/package/2006/relationships"><Relationship Id="rId9" Type="http://schemas.openxmlformats.org/officeDocument/2006/relationships/image" Target="../media/image5.jpeg"/><Relationship Id="rId8" Type="http://schemas.microsoft.com/office/2007/relationships/hdphoto" Target="../media/image91.wdp"/><Relationship Id="rId7" Type="http://schemas.openxmlformats.org/officeDocument/2006/relationships/image" Target="../media/image90.png"/><Relationship Id="rId6" Type="http://schemas.openxmlformats.org/officeDocument/2006/relationships/image" Target="../media/image89.jpeg"/><Relationship Id="rId5" Type="http://schemas.microsoft.com/office/2007/relationships/hdphoto" Target="../media/image88.wdp"/><Relationship Id="rId4" Type="http://schemas.openxmlformats.org/officeDocument/2006/relationships/image" Target="../media/image87.jpeg"/><Relationship Id="rId3" Type="http://schemas.openxmlformats.org/officeDocument/2006/relationships/image" Target="../media/image36.png"/><Relationship Id="rId2" Type="http://schemas.microsoft.com/office/2007/relationships/hdphoto" Target="../media/image86.wdp"/><Relationship Id="rId11" Type="http://schemas.openxmlformats.org/officeDocument/2006/relationships/notesSlide" Target="../notesSlides/notesSlide24.xml"/><Relationship Id="rId10" Type="http://schemas.openxmlformats.org/officeDocument/2006/relationships/slideLayout" Target="../slideLayouts/slideLayout12.xml"/><Relationship Id="rId1" Type="http://schemas.openxmlformats.org/officeDocument/2006/relationships/image" Target="../media/image85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5.xml"/><Relationship Id="rId7" Type="http://schemas.openxmlformats.org/officeDocument/2006/relationships/slideLayout" Target="../slideLayouts/slideLayout12.xml"/><Relationship Id="rId6" Type="http://schemas.openxmlformats.org/officeDocument/2006/relationships/image" Target="../media/image5.jpeg"/><Relationship Id="rId5" Type="http://schemas.openxmlformats.org/officeDocument/2006/relationships/image" Target="../media/image36.png"/><Relationship Id="rId4" Type="http://schemas.openxmlformats.org/officeDocument/2006/relationships/image" Target="../media/image95.png"/><Relationship Id="rId3" Type="http://schemas.openxmlformats.org/officeDocument/2006/relationships/image" Target="../media/image94.png"/><Relationship Id="rId2" Type="http://schemas.microsoft.com/office/2007/relationships/hdphoto" Target="../media/image93.wdp"/><Relationship Id="rId1" Type="http://schemas.openxmlformats.org/officeDocument/2006/relationships/image" Target="../media/image92.jpeg"/></Relationships>
</file>

<file path=ppt/slides/_rels/slide3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4.xml"/><Relationship Id="rId4" Type="http://schemas.openxmlformats.org/officeDocument/2006/relationships/image" Target="../media/image99.png"/><Relationship Id="rId3" Type="http://schemas.openxmlformats.org/officeDocument/2006/relationships/image" Target="../media/image98.png"/><Relationship Id="rId2" Type="http://schemas.microsoft.com/office/2007/relationships/hdphoto" Target="../media/image97.wdp"/><Relationship Id="rId1" Type="http://schemas.openxmlformats.org/officeDocument/2006/relationships/image" Target="../media/image9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17.xml"/><Relationship Id="rId1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image" Target="../media/image5.jpeg"/><Relationship Id="rId1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12.xml"/><Relationship Id="rId4" Type="http://schemas.openxmlformats.org/officeDocument/2006/relationships/image" Target="../media/image5.jpeg"/><Relationship Id="rId3" Type="http://schemas.openxmlformats.org/officeDocument/2006/relationships/image" Target="../media/image9.png"/><Relationship Id="rId2" Type="http://schemas.microsoft.com/office/2007/relationships/hdphoto" Target="../media/image8.wdp"/><Relationship Id="rId1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4.xml"/><Relationship Id="rId7" Type="http://schemas.openxmlformats.org/officeDocument/2006/relationships/slideLayout" Target="../slideLayouts/slideLayout12.xml"/><Relationship Id="rId6" Type="http://schemas.openxmlformats.org/officeDocument/2006/relationships/image" Target="../media/image5.jpeg"/><Relationship Id="rId5" Type="http://schemas.openxmlformats.org/officeDocument/2006/relationships/tags" Target="../tags/tag18.xml"/><Relationship Id="rId4" Type="http://schemas.openxmlformats.org/officeDocument/2006/relationships/image" Target="../media/image13.jpeg"/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image" Target="../media/image5.jpeg"/><Relationship Id="rId8" Type="http://schemas.microsoft.com/office/2007/relationships/hdphoto" Target="../media/image21.wdp"/><Relationship Id="rId7" Type="http://schemas.openxmlformats.org/officeDocument/2006/relationships/image" Target="../media/image20.png"/><Relationship Id="rId6" Type="http://schemas.microsoft.com/office/2007/relationships/hdphoto" Target="../media/image19.wdp"/><Relationship Id="rId5" Type="http://schemas.openxmlformats.org/officeDocument/2006/relationships/image" Target="../media/image18.png"/><Relationship Id="rId4" Type="http://schemas.microsoft.com/office/2007/relationships/hdphoto" Target="../media/image17.wdp"/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1" Type="http://schemas.openxmlformats.org/officeDocument/2006/relationships/notesSlide" Target="../notesSlides/notesSlide5.xml"/><Relationship Id="rId10" Type="http://schemas.openxmlformats.org/officeDocument/2006/relationships/slideLayout" Target="../slideLayouts/slideLayout12.xml"/><Relationship Id="rId1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C:/Users/Administrator/Desktop/1231.jpg1231"/>
          <p:cNvPicPr>
            <a:picLocks noChangeAspect="1"/>
          </p:cNvPicPr>
          <p:nvPr/>
        </p:nvPicPr>
        <p:blipFill>
          <a:blip r:embed="rId1"/>
          <a:srcRect t="2985" b="2985"/>
          <a:stretch>
            <a:fillRect/>
          </a:stretch>
        </p:blipFill>
        <p:spPr>
          <a:xfrm>
            <a:off x="5833" y="418957"/>
            <a:ext cx="12186165" cy="6451851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-54590" y="101707"/>
            <a:ext cx="1230118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en-US" altLang="zh-CN" sz="1400" cap="all" dirty="0">
                <a:solidFill>
                  <a:schemeClr val="bg1">
                    <a:lumMod val="6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Start with the obsession that seems to have been known before,Always meet in the classic heritage</a:t>
            </a:r>
            <a:endParaRPr lang="en-US" altLang="zh-CN" sz="1400" cap="all" dirty="0">
              <a:solidFill>
                <a:schemeClr val="bg1">
                  <a:lumMod val="65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10" name="Subtitle 2"/>
          <p:cNvSpPr txBox="1"/>
          <p:nvPr/>
        </p:nvSpPr>
        <p:spPr>
          <a:xfrm>
            <a:off x="3435116" y="968462"/>
            <a:ext cx="5636234" cy="54855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dist">
              <a:lnSpc>
                <a:spcPct val="100000"/>
              </a:lnSpc>
            </a:pPr>
            <a:r>
              <a:rPr lang="en-US" altLang="zh-CN" sz="66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ato Black" panose="020F0502020204030203" pitchFamily="34" charset="0"/>
                <a:sym typeface="+mn-ea"/>
              </a:rPr>
              <a:t>TangTile</a:t>
            </a:r>
            <a:endParaRPr lang="zh-CN" altLang="en-US" sz="6000" dirty="0">
              <a:latin typeface="微软雅黑 Light" panose="020B0502040204020203" pitchFamily="34" charset="-122"/>
              <a:ea typeface="微软雅黑 Light" panose="020B0502040204020203" pitchFamily="34" charset="-122"/>
              <a:cs typeface="Lato Black" panose="020F0502020204030203" pitchFamily="34" charset="0"/>
              <a:sym typeface="+mn-ea"/>
            </a:endParaRPr>
          </a:p>
        </p:txBody>
      </p:sp>
      <p:sp>
        <p:nvSpPr>
          <p:cNvPr id="11" name="Subtitle 2"/>
          <p:cNvSpPr txBox="1"/>
          <p:nvPr/>
        </p:nvSpPr>
        <p:spPr>
          <a:xfrm>
            <a:off x="3447798" y="1643963"/>
            <a:ext cx="5581642" cy="51917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dist">
              <a:lnSpc>
                <a:spcPct val="100000"/>
              </a:lnSpc>
            </a:pPr>
            <a:r>
              <a:rPr lang="en-US" altLang="zh-CN" dirty="0">
                <a:latin typeface="微软雅黑 Light" panose="020B0502040204020203" pitchFamily="34" charset="-122"/>
                <a:ea typeface="微软雅黑 Light" panose="020B0502040204020203" pitchFamily="34" charset="-122"/>
                <a:cs typeface="Lato Black" panose="020F0502020204030203" pitchFamily="34" charset="0"/>
              </a:rPr>
              <a:t>The  Most </a:t>
            </a:r>
            <a:r>
              <a:rPr lang="en-US" altLang="zh-CN" dirty="0" smtClean="0">
                <a:latin typeface="微软雅黑 Light" panose="020B0502040204020203" pitchFamily="34" charset="-122"/>
                <a:ea typeface="微软雅黑 Light" panose="020B0502040204020203" pitchFamily="34" charset="-122"/>
                <a:cs typeface="Lato Black" panose="020F0502020204030203" pitchFamily="34" charset="0"/>
              </a:rPr>
              <a:t>Beautiful </a:t>
            </a:r>
            <a:r>
              <a:rPr lang="en-US" altLang="zh-CN" dirty="0" smtClean="0">
                <a:latin typeface="微软雅黑 Light" panose="020B0502040204020203" pitchFamily="34" charset="-122"/>
                <a:ea typeface="微软雅黑 Light" panose="020B0502040204020203" pitchFamily="34" charset="-122"/>
                <a:cs typeface="Lato Black" panose="020F0502020204030203" pitchFamily="34" charset="0"/>
                <a:sym typeface="+mn-ea"/>
              </a:rPr>
              <a:t>Photovoltaic Tile</a:t>
            </a:r>
            <a:endParaRPr lang="zh-CN" altLang="en-US" dirty="0" smtClean="0">
              <a:latin typeface="微软雅黑 Light" panose="020B0502040204020203" pitchFamily="34" charset="-122"/>
              <a:ea typeface="微软雅黑 Light" panose="020B0502040204020203" pitchFamily="34" charset="-122"/>
              <a:cs typeface="Lato Black" panose="020F0502020204030203" pitchFamily="34" charset="0"/>
              <a:sym typeface="+mn-ea"/>
            </a:endParaRPr>
          </a:p>
        </p:txBody>
      </p:sp>
      <p:sp>
        <p:nvSpPr>
          <p:cNvPr id="9" name="textbox 292"/>
          <p:cNvSpPr/>
          <p:nvPr/>
        </p:nvSpPr>
        <p:spPr>
          <a:xfrm>
            <a:off x="3530454" y="1998453"/>
            <a:ext cx="5436125" cy="362607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dist" eaLnBrk="0">
              <a:lnSpc>
                <a:spcPct val="75000"/>
              </a:lnSpc>
            </a:pPr>
            <a:endParaRPr lang="en-US" altLang="en-US" sz="1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6035" algn="dist" eaLnBrk="0">
              <a:lnSpc>
                <a:spcPct val="97000"/>
              </a:lnSpc>
            </a:pPr>
            <a:r>
              <a:rPr lang="en-US" altLang="zh-CN" sz="1600" b="1" kern="0" spc="110" dirty="0" smtClean="0">
                <a:solidFill>
                  <a:srgbClr val="000000">
                    <a:alpha val="10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Green power generation building materials</a:t>
            </a:r>
            <a:endParaRPr lang="en-US" altLang="en-US" sz="1600" b="1" kern="0" spc="110" dirty="0">
              <a:solidFill>
                <a:srgbClr val="000000">
                  <a:alpha val="100000"/>
                </a:srgb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5000"/>
    </mc:Choice>
    <mc:Fallback>
      <p:transition advTm="500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文本框 8"/>
          <p:cNvSpPr txBox="1"/>
          <p:nvPr/>
        </p:nvSpPr>
        <p:spPr>
          <a:xfrm>
            <a:off x="693541" y="1898929"/>
            <a:ext cx="338972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3200">
                <a:solidFill>
                  <a:schemeClr val="bg2">
                    <a:lumMod val="1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defRPr>
            </a:lvl1pPr>
          </a:lstStyle>
          <a:p>
            <a:pPr algn="l">
              <a:lnSpc>
                <a:spcPts val="3200"/>
              </a:lnSpc>
            </a:pPr>
            <a:r>
              <a:rPr lang="en-US" altLang="zh-CN" sz="2400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Product </a:t>
            </a:r>
            <a:r>
              <a:rPr lang="en-US" altLang="zh-CN" sz="3600" b="1" dirty="0" smtClean="0"/>
              <a:t>Identification</a:t>
            </a:r>
            <a:r>
              <a:rPr lang="en-US" altLang="zh-CN" b="1" dirty="0" smtClean="0"/>
              <a:t> </a:t>
            </a:r>
            <a:r>
              <a:rPr lang="en-US" altLang="zh-CN" sz="2400" dirty="0" smtClean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Characteristics </a:t>
            </a:r>
            <a:r>
              <a:rPr lang="en-US" altLang="zh-CN" sz="2400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 </a:t>
            </a:r>
            <a:endParaRPr lang="en-US" altLang="zh-CN" sz="2400" b="1" dirty="0" smtClean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5439104" y="217045"/>
            <a:ext cx="1382432" cy="6202172"/>
            <a:chOff x="5439104" y="217045"/>
            <a:chExt cx="1382432" cy="6202172"/>
          </a:xfrm>
        </p:grpSpPr>
        <p:sp>
          <p:nvSpPr>
            <p:cNvPr id="6" name="圆角矩形 5"/>
            <p:cNvSpPr/>
            <p:nvPr/>
          </p:nvSpPr>
          <p:spPr>
            <a:xfrm>
              <a:off x="5439104" y="217045"/>
              <a:ext cx="1382432" cy="1382432"/>
            </a:xfrm>
            <a:prstGeom prst="roundRect">
              <a:avLst>
                <a:gd name="adj" fmla="val 16667"/>
              </a:avLst>
            </a:prstGeom>
            <a:solidFill>
              <a:srgbClr val="FF0000">
                <a:alpha val="85098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13" name="文本框 8"/>
            <p:cNvSpPr txBox="1"/>
            <p:nvPr/>
          </p:nvSpPr>
          <p:spPr>
            <a:xfrm>
              <a:off x="5473424" y="608179"/>
              <a:ext cx="1313793" cy="600164"/>
            </a:xfrm>
            <a:prstGeom prst="rect">
              <a:avLst/>
            </a:prstGeom>
            <a:noFill/>
            <a:effectLst/>
          </p:spPr>
          <p:txBody>
            <a:bodyPr wrap="square">
              <a:spAutoFit/>
            </a:bodyPr>
            <a:lstStyle>
              <a:defPPr>
                <a:defRPr lang="en-US"/>
              </a:defPPr>
              <a:lvl1pPr algn="ctr">
                <a:defRPr sz="3200">
                  <a:solidFill>
                    <a:schemeClr val="bg2">
                      <a:lumMod val="1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defRPr>
              </a:lvl1pPr>
            </a:lstStyle>
            <a:p>
              <a:r>
                <a:rPr lang="en-US" altLang="zh-CN" sz="3300" b="1" dirty="0" smtClean="0">
                  <a:solidFill>
                    <a:schemeClr val="bg1"/>
                  </a:solidFill>
                </a:rPr>
                <a:t>A</a:t>
              </a:r>
              <a:r>
                <a:rPr lang="en-US" altLang="zh-CN" sz="2800" dirty="0" smtClean="0">
                  <a:solidFill>
                    <a:schemeClr val="bg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rch</a:t>
              </a:r>
              <a:endParaRPr lang="zh-CN" altLang="en-US" sz="28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Arial Unicode MS" pitchFamily="34" charset="-122"/>
              </a:endParaRPr>
            </a:p>
          </p:txBody>
        </p:sp>
        <p:sp>
          <p:nvSpPr>
            <p:cNvPr id="23" name="圆角矩形 22"/>
            <p:cNvSpPr/>
            <p:nvPr/>
          </p:nvSpPr>
          <p:spPr>
            <a:xfrm>
              <a:off x="5439104" y="1839937"/>
              <a:ext cx="1382432" cy="1382432"/>
            </a:xfrm>
            <a:prstGeom prst="roundRect">
              <a:avLst>
                <a:gd name="adj" fmla="val 16667"/>
              </a:avLst>
            </a:prstGeom>
            <a:solidFill>
              <a:srgbClr val="FF0000">
                <a:alpha val="85098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24" name="文本框 8"/>
            <p:cNvSpPr txBox="1"/>
            <p:nvPr/>
          </p:nvSpPr>
          <p:spPr>
            <a:xfrm>
              <a:off x="5473424" y="2231071"/>
              <a:ext cx="1313793" cy="600164"/>
            </a:xfrm>
            <a:prstGeom prst="rect">
              <a:avLst/>
            </a:prstGeom>
            <a:noFill/>
            <a:effectLst/>
          </p:spPr>
          <p:txBody>
            <a:bodyPr wrap="square">
              <a:spAutoFit/>
            </a:bodyPr>
            <a:lstStyle>
              <a:defPPr>
                <a:defRPr lang="en-US"/>
              </a:defPPr>
              <a:lvl1pPr algn="ctr">
                <a:defRPr sz="3200">
                  <a:solidFill>
                    <a:schemeClr val="bg2">
                      <a:lumMod val="1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defRPr>
              </a:lvl1pPr>
            </a:lstStyle>
            <a:p>
              <a:r>
                <a:rPr lang="en-US" altLang="zh-CN" sz="3300" b="1" dirty="0" smtClean="0">
                  <a:solidFill>
                    <a:schemeClr val="bg1"/>
                  </a:solidFill>
                </a:rPr>
                <a:t>S</a:t>
              </a:r>
              <a:r>
                <a:rPr lang="en-US" altLang="zh-CN" sz="2800" dirty="0" smtClean="0">
                  <a:solidFill>
                    <a:schemeClr val="bg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trong</a:t>
              </a:r>
              <a:endParaRPr lang="zh-CN" altLang="en-US" sz="28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  <p:sp>
          <p:nvSpPr>
            <p:cNvPr id="25" name="圆角矩形 24"/>
            <p:cNvSpPr/>
            <p:nvPr/>
          </p:nvSpPr>
          <p:spPr>
            <a:xfrm>
              <a:off x="5439104" y="3376128"/>
              <a:ext cx="1382432" cy="1382432"/>
            </a:xfrm>
            <a:prstGeom prst="roundRect">
              <a:avLst>
                <a:gd name="adj" fmla="val 16667"/>
              </a:avLst>
            </a:prstGeom>
            <a:solidFill>
              <a:srgbClr val="FF0000">
                <a:alpha val="85098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26" name="文本框 8"/>
            <p:cNvSpPr txBox="1"/>
            <p:nvPr/>
          </p:nvSpPr>
          <p:spPr>
            <a:xfrm>
              <a:off x="5473424" y="3767262"/>
              <a:ext cx="1313793" cy="600164"/>
            </a:xfrm>
            <a:prstGeom prst="rect">
              <a:avLst/>
            </a:prstGeom>
            <a:noFill/>
            <a:effectLst/>
          </p:spPr>
          <p:txBody>
            <a:bodyPr wrap="square">
              <a:spAutoFit/>
            </a:bodyPr>
            <a:lstStyle>
              <a:defPPr>
                <a:defRPr lang="en-US"/>
              </a:defPPr>
              <a:lvl1pPr algn="ctr">
                <a:defRPr sz="3200">
                  <a:solidFill>
                    <a:schemeClr val="bg2">
                      <a:lumMod val="1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defRPr>
              </a:lvl1pPr>
            </a:lstStyle>
            <a:p>
              <a:r>
                <a:rPr lang="en-US" altLang="zh-CN" sz="3300" b="1" dirty="0" smtClean="0">
                  <a:solidFill>
                    <a:schemeClr val="bg1"/>
                  </a:solidFill>
                </a:rPr>
                <a:t>l</a:t>
              </a:r>
              <a:r>
                <a:rPr lang="en-US" altLang="zh-CN" sz="2800" dirty="0" smtClean="0">
                  <a:solidFill>
                    <a:schemeClr val="bg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ight</a:t>
              </a:r>
              <a:endParaRPr lang="zh-CN" altLang="en-US" sz="28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Arial Unicode MS" pitchFamily="34" charset="-122"/>
              </a:endParaRPr>
            </a:p>
          </p:txBody>
        </p:sp>
        <p:sp>
          <p:nvSpPr>
            <p:cNvPr id="27" name="圆角矩形 26"/>
            <p:cNvSpPr/>
            <p:nvPr/>
          </p:nvSpPr>
          <p:spPr>
            <a:xfrm>
              <a:off x="5439104" y="5036785"/>
              <a:ext cx="1382432" cy="1382432"/>
            </a:xfrm>
            <a:prstGeom prst="roundRect">
              <a:avLst>
                <a:gd name="adj" fmla="val 16667"/>
              </a:avLst>
            </a:prstGeom>
            <a:solidFill>
              <a:srgbClr val="FF0000">
                <a:alpha val="85098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28" name="文本框 8"/>
            <p:cNvSpPr txBox="1"/>
            <p:nvPr/>
          </p:nvSpPr>
          <p:spPr>
            <a:xfrm>
              <a:off x="5473424" y="5427919"/>
              <a:ext cx="1313793" cy="600164"/>
            </a:xfrm>
            <a:prstGeom prst="rect">
              <a:avLst/>
            </a:prstGeom>
            <a:noFill/>
            <a:effectLst/>
          </p:spPr>
          <p:txBody>
            <a:bodyPr wrap="square">
              <a:spAutoFit/>
            </a:bodyPr>
            <a:lstStyle>
              <a:defPPr>
                <a:defRPr lang="en-US"/>
              </a:defPPr>
              <a:lvl1pPr algn="ctr">
                <a:defRPr sz="3200">
                  <a:solidFill>
                    <a:schemeClr val="bg2">
                      <a:lumMod val="1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defRPr>
              </a:lvl1pPr>
            </a:lstStyle>
            <a:p>
              <a:r>
                <a:rPr lang="en-US" altLang="zh-CN" sz="3300" b="1" dirty="0" smtClean="0">
                  <a:solidFill>
                    <a:schemeClr val="bg1"/>
                  </a:solidFill>
                </a:rPr>
                <a:t>T</a:t>
              </a:r>
              <a:r>
                <a:rPr lang="en-US" altLang="zh-CN" sz="2800" dirty="0" smtClean="0">
                  <a:solidFill>
                    <a:schemeClr val="bg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hin</a:t>
              </a:r>
              <a:endParaRPr lang="zh-CN" altLang="en-US" sz="28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Arial Unicode MS" pitchFamily="34" charset="-122"/>
              </a:endParaRPr>
            </a:p>
          </p:txBody>
        </p:sp>
      </p:grpSp>
      <p:pic>
        <p:nvPicPr>
          <p:cNvPr id="3" name="图片 2" descr="太阳能瓦-logo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14890" y="0"/>
            <a:ext cx="1836420" cy="6985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4000"/>
    </mc:Choice>
    <mc:Fallback>
      <p:transition advTm="400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图片 157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9318" y="-12901"/>
            <a:ext cx="4176679" cy="21972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076" name="图片 15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9570" y="-16875"/>
            <a:ext cx="4402430" cy="22012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083" name="Picture 11" descr="D:\溧阳石农绿建能源\市场营销部\产品推广资料\吴总资料\汉瓦-202103\汉瓦资料-吴总U盘提供\汉瓦及项目照片\2 汉瓦国内项目照片\上海长兴岛公园20210528\dc8accb37184d7d1e4389a2a4d78bff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60" t="30992" r="-1" b="2363"/>
          <a:stretch>
            <a:fillRect/>
          </a:stretch>
        </p:blipFill>
        <p:spPr bwMode="auto">
          <a:xfrm>
            <a:off x="0" y="-12901"/>
            <a:ext cx="3465745" cy="2197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文本框 8"/>
          <p:cNvSpPr txBox="1"/>
          <p:nvPr/>
        </p:nvSpPr>
        <p:spPr>
          <a:xfrm>
            <a:off x="2437648" y="2721292"/>
            <a:ext cx="721084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3200">
                <a:solidFill>
                  <a:schemeClr val="bg2">
                    <a:lumMod val="1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defRPr>
            </a:lvl1pPr>
          </a:lstStyle>
          <a:p>
            <a:pPr algn="l" latinLnBrk="1"/>
            <a:r>
              <a:rPr lang="en-US" altLang="zh-CN" sz="4000" b="1" dirty="0"/>
              <a:t>C</a:t>
            </a:r>
            <a:r>
              <a:rPr lang="en-US" altLang="zh-CN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onclusion of product usability </a:t>
            </a:r>
            <a:r>
              <a:rPr lang="en-US" altLang="zh-CN" dirty="0" smtClean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test</a:t>
            </a:r>
            <a:endParaRPr lang="en-US" altLang="zh-CN" sz="2800" dirty="0" smtClean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20" name="文本框 8"/>
          <p:cNvSpPr txBox="1"/>
          <p:nvPr/>
        </p:nvSpPr>
        <p:spPr>
          <a:xfrm>
            <a:off x="183382" y="1568787"/>
            <a:ext cx="2936288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3200">
                <a:solidFill>
                  <a:schemeClr val="bg2">
                    <a:lumMod val="1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defRPr>
            </a:lvl1pPr>
          </a:lstStyle>
          <a:p>
            <a:pPr algn="l" latinLnBrk="1"/>
            <a:r>
              <a:rPr lang="en-US" altLang="zh-CN" sz="17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Trample </a:t>
            </a:r>
            <a:r>
              <a:rPr lang="en-US" altLang="zh-CN" sz="1700" dirty="0" smtClean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freely</a:t>
            </a:r>
            <a:endParaRPr lang="en-US" altLang="zh-CN" sz="1700" dirty="0" smtClean="0">
              <a:solidFill>
                <a:schemeClr val="bg1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  <a:p>
            <a:pPr algn="l" latinLnBrk="1"/>
            <a:r>
              <a:rPr lang="en-US" altLang="zh-CN" sz="1700" dirty="0" smtClean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During construction</a:t>
            </a:r>
            <a:endParaRPr lang="en-US" altLang="zh-CN" sz="1700" dirty="0">
              <a:solidFill>
                <a:schemeClr val="bg1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21" name="文本框 8"/>
          <p:cNvSpPr txBox="1"/>
          <p:nvPr/>
        </p:nvSpPr>
        <p:spPr>
          <a:xfrm>
            <a:off x="5343921" y="1830397"/>
            <a:ext cx="2302357" cy="35394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3200">
                <a:solidFill>
                  <a:schemeClr val="bg2">
                    <a:lumMod val="1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defRPr>
            </a:lvl1pPr>
          </a:lstStyle>
          <a:p>
            <a:pPr algn="r" latinLnBrk="1"/>
            <a:r>
              <a:rPr lang="en-US" altLang="zh-CN" sz="17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Resistance to hail</a:t>
            </a:r>
            <a:endParaRPr lang="en-US" altLang="zh-CN" sz="1700" dirty="0">
              <a:solidFill>
                <a:schemeClr val="bg1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23" name="文本框 8"/>
          <p:cNvSpPr txBox="1"/>
          <p:nvPr/>
        </p:nvSpPr>
        <p:spPr>
          <a:xfrm>
            <a:off x="7852634" y="1830397"/>
            <a:ext cx="4186969" cy="35394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3200">
                <a:solidFill>
                  <a:schemeClr val="bg2">
                    <a:lumMod val="1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defRPr>
            </a:lvl1pPr>
          </a:lstStyle>
          <a:p>
            <a:pPr algn="r" latinLnBrk="1"/>
            <a:r>
              <a:rPr lang="en-US" altLang="zh-CN" sz="17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The car was run </a:t>
            </a:r>
            <a:r>
              <a:rPr lang="en-US" altLang="zh-CN" sz="1700" dirty="0" smtClean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over and </a:t>
            </a:r>
            <a:r>
              <a:rPr lang="en-US" altLang="zh-CN" sz="17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not damaged</a:t>
            </a:r>
            <a:endParaRPr lang="en-US" altLang="zh-CN" sz="1700" dirty="0">
              <a:solidFill>
                <a:schemeClr val="bg1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grpSp>
        <p:nvGrpSpPr>
          <p:cNvPr id="14" name="组合 13"/>
          <p:cNvGrpSpPr/>
          <p:nvPr/>
        </p:nvGrpSpPr>
        <p:grpSpPr>
          <a:xfrm>
            <a:off x="-10609" y="3833335"/>
            <a:ext cx="12202795" cy="1365740"/>
            <a:chOff x="-10609" y="3612489"/>
            <a:chExt cx="12202795" cy="1365740"/>
          </a:xfrm>
        </p:grpSpPr>
        <p:grpSp>
          <p:nvGrpSpPr>
            <p:cNvPr id="11" name="组合 10"/>
            <p:cNvGrpSpPr/>
            <p:nvPr/>
          </p:nvGrpSpPr>
          <p:grpSpPr>
            <a:xfrm>
              <a:off x="-10609" y="3612489"/>
              <a:ext cx="12202609" cy="1365740"/>
              <a:chOff x="-10609" y="3583198"/>
              <a:chExt cx="12464318" cy="1395031"/>
            </a:xfrm>
          </p:grpSpPr>
          <p:pic>
            <p:nvPicPr>
              <p:cNvPr id="1026" name="图片 177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0609" y="3583200"/>
                <a:ext cx="3239121" cy="139502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  <p:pic>
            <p:nvPicPr>
              <p:cNvPr id="1030" name="Picture 6" descr="C:/Users/Administrator/Desktop/未标题-1.jpg未标题-1"/>
              <p:cNvPicPr>
                <a:picLocks noChangeAspect="1" noChangeArrowheads="1"/>
              </p:cNvPicPr>
              <p:nvPr/>
            </p:nvPicPr>
            <p:blipFill>
              <a:blip r:embed="rId5"/>
              <a:srcRect t="3128" b="3128"/>
              <a:stretch>
                <a:fillRect/>
              </a:stretch>
            </p:blipFill>
            <p:spPr bwMode="auto">
              <a:xfrm>
                <a:off x="5722035" y="3583198"/>
                <a:ext cx="3949397" cy="13950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9" name="图片 8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538"/>
              <a:stretch>
                <a:fillRect/>
              </a:stretch>
            </p:blipFill>
            <p:spPr>
              <a:xfrm>
                <a:off x="3271672" y="3583200"/>
                <a:ext cx="2407203" cy="1395029"/>
              </a:xfrm>
              <a:prstGeom prst="rect">
                <a:avLst/>
              </a:prstGeom>
            </p:spPr>
          </p:pic>
          <p:pic>
            <p:nvPicPr>
              <p:cNvPr id="1027" name="图片 184"/>
              <p:cNvPicPr>
                <a:picLocks noChangeAspect="1" noChangeArrowheads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11072"/>
              <a:stretch>
                <a:fillRect/>
              </a:stretch>
            </p:blipFill>
            <p:spPr bwMode="auto">
              <a:xfrm>
                <a:off x="9714591" y="3583198"/>
                <a:ext cx="2739118" cy="13950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28" name="文本框 8"/>
            <p:cNvSpPr txBox="1"/>
            <p:nvPr/>
          </p:nvSpPr>
          <p:spPr>
            <a:xfrm>
              <a:off x="-133" y="3612658"/>
              <a:ext cx="2049518" cy="35394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algn="ctr">
                <a:defRPr sz="3200">
                  <a:solidFill>
                    <a:schemeClr val="bg2">
                      <a:lumMod val="1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defRPr>
              </a:lvl1pPr>
            </a:lstStyle>
            <a:p>
              <a:pPr algn="l" latinLnBrk="1"/>
              <a:r>
                <a:rPr lang="en-US" altLang="zh-CN" sz="1700" dirty="0">
                  <a:solidFill>
                    <a:schemeClr val="bg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Class A fire</a:t>
              </a:r>
              <a:endParaRPr lang="en-US" altLang="zh-CN" sz="17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  <p:sp>
          <p:nvSpPr>
            <p:cNvPr id="29" name="文本框 8"/>
            <p:cNvSpPr txBox="1"/>
            <p:nvPr/>
          </p:nvSpPr>
          <p:spPr>
            <a:xfrm>
              <a:off x="9619166" y="3640429"/>
              <a:ext cx="2573020" cy="35242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algn="ctr">
                <a:defRPr sz="3200">
                  <a:solidFill>
                    <a:schemeClr val="bg2">
                      <a:lumMod val="1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defRPr>
              </a:lvl1pPr>
            </a:lstStyle>
            <a:p>
              <a:pPr algn="r"/>
              <a:r>
                <a:rPr lang="en-US" altLang="zh-CN" sz="1700" dirty="0" smtClean="0">
                  <a:solidFill>
                    <a:schemeClr val="bg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Lightning Protection</a:t>
              </a:r>
              <a:endParaRPr lang="en-US" altLang="zh-CN" sz="1700" dirty="0" smtClean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  <p:sp>
          <p:nvSpPr>
            <p:cNvPr id="30" name="文本框 8"/>
            <p:cNvSpPr txBox="1"/>
            <p:nvPr/>
          </p:nvSpPr>
          <p:spPr>
            <a:xfrm>
              <a:off x="7262274" y="3640598"/>
              <a:ext cx="2049518" cy="35394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algn="ctr">
                <a:defRPr sz="3200">
                  <a:solidFill>
                    <a:schemeClr val="bg2">
                      <a:lumMod val="1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defRPr>
              </a:lvl1pPr>
            </a:lstStyle>
            <a:p>
              <a:pPr algn="r" latinLnBrk="1"/>
              <a:r>
                <a:rPr lang="en-US" altLang="zh-CN" sz="1700" dirty="0">
                  <a:solidFill>
                    <a:schemeClr val="bg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Class </a:t>
              </a:r>
              <a:r>
                <a:rPr lang="en-US" altLang="zh-CN" sz="1700" dirty="0" smtClean="0">
                  <a:solidFill>
                    <a:schemeClr val="bg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F wind</a:t>
              </a:r>
              <a:endParaRPr lang="en-US" altLang="zh-CN" sz="17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  <p:sp>
          <p:nvSpPr>
            <p:cNvPr id="37" name="文本框 8"/>
            <p:cNvSpPr txBox="1"/>
            <p:nvPr/>
          </p:nvSpPr>
          <p:spPr>
            <a:xfrm>
              <a:off x="3234287" y="3640598"/>
              <a:ext cx="2312508" cy="35394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algn="ctr">
                <a:defRPr sz="3200">
                  <a:solidFill>
                    <a:schemeClr val="bg2">
                      <a:lumMod val="1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defRPr>
              </a:lvl1pPr>
            </a:lstStyle>
            <a:p>
              <a:pPr algn="l" latinLnBrk="1"/>
              <a:r>
                <a:rPr lang="en-US" altLang="zh-CN" sz="1700" dirty="0" smtClean="0">
                  <a:solidFill>
                    <a:schemeClr val="bg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Waterproofing</a:t>
              </a:r>
              <a:r>
                <a:rPr lang="en-US" altLang="zh-CN" sz="1700" dirty="0">
                  <a:solidFill>
                    <a:schemeClr val="bg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 </a:t>
              </a:r>
              <a:r>
                <a:rPr lang="en-US" altLang="zh-CN" sz="1700" dirty="0" smtClean="0">
                  <a:solidFill>
                    <a:schemeClr val="bg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 IP67</a:t>
              </a:r>
              <a:endParaRPr lang="en-US" altLang="zh-CN" sz="17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-10610" y="5255009"/>
            <a:ext cx="12202610" cy="1602992"/>
            <a:chOff x="-10610" y="5255009"/>
            <a:chExt cx="12202610" cy="1602992"/>
          </a:xfrm>
        </p:grpSpPr>
        <p:grpSp>
          <p:nvGrpSpPr>
            <p:cNvPr id="13" name="组合 12"/>
            <p:cNvGrpSpPr/>
            <p:nvPr/>
          </p:nvGrpSpPr>
          <p:grpSpPr>
            <a:xfrm>
              <a:off x="-10610" y="5255009"/>
              <a:ext cx="12202609" cy="1602992"/>
              <a:chOff x="-10610" y="5255009"/>
              <a:chExt cx="12202609" cy="1602992"/>
            </a:xfrm>
          </p:grpSpPr>
          <p:pic>
            <p:nvPicPr>
              <p:cNvPr id="7" name="图片 6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55456" y="5257172"/>
                <a:ext cx="2789565" cy="1600829"/>
              </a:xfrm>
              <a:prstGeom prst="rect">
                <a:avLst/>
              </a:prstGeom>
            </p:spPr>
          </p:pic>
          <p:pic>
            <p:nvPicPr>
              <p:cNvPr id="1031" name="图片 149"/>
              <p:cNvPicPr>
                <a:picLocks noChangeAspect="1" noChangeArrowheads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0610" y="5255009"/>
                <a:ext cx="3010694" cy="160299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  <p:pic>
            <p:nvPicPr>
              <p:cNvPr id="6" name="图片 5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67163" y="5257171"/>
                <a:ext cx="2824836" cy="1600829"/>
              </a:xfrm>
              <a:prstGeom prst="rect">
                <a:avLst/>
              </a:prstGeom>
            </p:spPr>
          </p:pic>
          <p:pic>
            <p:nvPicPr>
              <p:cNvPr id="32" name="图片 31"/>
              <p:cNvPicPr>
                <a:picLocks noChangeAspect="1"/>
              </p:cNvPicPr>
              <p:nvPr/>
            </p:nvPicPr>
            <p:blipFill rotWithShape="1">
              <a:blip r:embed="rId11" cstate="screen"/>
              <a:srcRect l="11385" r="14191"/>
              <a:stretch>
                <a:fillRect/>
              </a:stretch>
            </p:blipFill>
            <p:spPr>
              <a:xfrm>
                <a:off x="5900393" y="5255009"/>
                <a:ext cx="3411399" cy="1602990"/>
              </a:xfrm>
              <a:prstGeom prst="rect">
                <a:avLst/>
              </a:prstGeom>
            </p:spPr>
          </p:pic>
        </p:grpSp>
        <p:sp>
          <p:nvSpPr>
            <p:cNvPr id="27" name="文本框 8"/>
            <p:cNvSpPr txBox="1"/>
            <p:nvPr/>
          </p:nvSpPr>
          <p:spPr>
            <a:xfrm>
              <a:off x="183382" y="5272938"/>
              <a:ext cx="2427692" cy="35394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algn="ctr">
                <a:defRPr sz="3200">
                  <a:solidFill>
                    <a:schemeClr val="bg2">
                      <a:lumMod val="1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defRPr>
              </a:lvl1pPr>
            </a:lstStyle>
            <a:p>
              <a:pPr latinLnBrk="1"/>
              <a:r>
                <a:rPr lang="en-US" altLang="zh-CN" sz="1700" dirty="0">
                  <a:solidFill>
                    <a:schemeClr val="bg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Multiple trampling test</a:t>
              </a:r>
              <a:endParaRPr lang="en-US" altLang="zh-CN" sz="17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  <p:sp>
          <p:nvSpPr>
            <p:cNvPr id="38" name="文本框 8"/>
            <p:cNvSpPr txBox="1"/>
            <p:nvPr/>
          </p:nvSpPr>
          <p:spPr>
            <a:xfrm>
              <a:off x="9311792" y="5272938"/>
              <a:ext cx="2880208" cy="35394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algn="ctr">
                <a:defRPr sz="3200">
                  <a:solidFill>
                    <a:schemeClr val="bg2">
                      <a:lumMod val="1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defRPr>
              </a:lvl1pPr>
            </a:lstStyle>
            <a:p>
              <a:pPr algn="l"/>
              <a:r>
                <a:rPr lang="en-US" altLang="zh-CN" sz="1700" dirty="0">
                  <a:solidFill>
                    <a:schemeClr val="bg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Resistance to external force</a:t>
              </a:r>
              <a:endParaRPr lang="en-US" altLang="zh-CN" sz="1700" dirty="0" smtClean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  <p:sp>
          <p:nvSpPr>
            <p:cNvPr id="39" name="文本框 8"/>
            <p:cNvSpPr txBox="1"/>
            <p:nvPr/>
          </p:nvSpPr>
          <p:spPr>
            <a:xfrm>
              <a:off x="5900502" y="5255158"/>
              <a:ext cx="2558574" cy="35394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algn="ctr">
                <a:defRPr sz="3200">
                  <a:solidFill>
                    <a:schemeClr val="bg2">
                      <a:lumMod val="1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defRPr>
              </a:lvl1pPr>
            </a:lstStyle>
            <a:p>
              <a:pPr algn="l" latinLnBrk="1"/>
              <a:r>
                <a:rPr lang="en-US" altLang="zh-CN" sz="1700" dirty="0">
                  <a:solidFill>
                    <a:schemeClr val="bg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Melt snow, no snow</a:t>
              </a:r>
              <a:endParaRPr lang="en-US" altLang="zh-CN" sz="17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  <p:sp>
          <p:nvSpPr>
            <p:cNvPr id="40" name="文本框 8"/>
            <p:cNvSpPr txBox="1"/>
            <p:nvPr/>
          </p:nvSpPr>
          <p:spPr>
            <a:xfrm>
              <a:off x="4339187" y="5272938"/>
              <a:ext cx="1936804" cy="35242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algn="ctr">
                <a:defRPr sz="3200">
                  <a:solidFill>
                    <a:schemeClr val="bg2">
                      <a:lumMod val="1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defRPr>
              </a:lvl1pPr>
            </a:lstStyle>
            <a:p>
              <a:pPr algn="l" latinLnBrk="1"/>
              <a:r>
                <a:rPr lang="en-US" altLang="zh-CN" sz="1700" dirty="0">
                  <a:solidFill>
                    <a:schemeClr val="bg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Ball drop </a:t>
              </a:r>
              <a:r>
                <a:rPr lang="en-US" altLang="zh-CN" sz="1700" dirty="0" err="1">
                  <a:solidFill>
                    <a:schemeClr val="bg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test</a:t>
              </a:r>
              <a:endParaRPr lang="en-US" altLang="zh-CN" sz="17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</p:grpSp>
      <p:pic>
        <p:nvPicPr>
          <p:cNvPr id="3" name="图片 2" descr="太阳能瓦-logo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987280" y="2730500"/>
            <a:ext cx="1836420" cy="6985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4000"/>
    </mc:Choice>
    <mc:Fallback>
      <p:transition advTm="400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8234477" y="4993576"/>
            <a:ext cx="3957522" cy="1864424"/>
            <a:chOff x="8234477" y="4993576"/>
            <a:chExt cx="3957522" cy="1864424"/>
          </a:xfrm>
        </p:grpSpPr>
        <p:pic>
          <p:nvPicPr>
            <p:cNvPr id="7180" name="Picture 12"/>
            <p:cNvPicPr>
              <a:picLocks noChangeAspect="1" noChangeArrowheads="1"/>
            </p:cNvPicPr>
            <p:nvPr/>
          </p:nvPicPr>
          <p:blipFill>
            <a:blip r:embed="rId1" cstate="screen"/>
            <a:srcRect/>
            <a:stretch>
              <a:fillRect/>
            </a:stretch>
          </p:blipFill>
          <p:spPr bwMode="auto">
            <a:xfrm>
              <a:off x="8234477" y="4993576"/>
              <a:ext cx="1815787" cy="18644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181" name="Picture 13"/>
            <p:cNvPicPr>
              <a:picLocks noChangeAspect="1" noChangeArrowheads="1"/>
            </p:cNvPicPr>
            <p:nvPr/>
          </p:nvPicPr>
          <p:blipFill rotWithShape="1">
            <a:blip r:embed="rId2"/>
            <a:srcRect l="13796" t="33701" r="21115"/>
            <a:stretch>
              <a:fillRect/>
            </a:stretch>
          </p:blipFill>
          <p:spPr bwMode="auto">
            <a:xfrm>
              <a:off x="10050264" y="4993576"/>
              <a:ext cx="2141735" cy="18644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5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 flipH="1">
            <a:off x="5851878" y="-1020253"/>
            <a:ext cx="472347" cy="12207896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-40000"/>
                    </a14:imgEffect>
                  </a14:imgLayer>
                </a14:imgProps>
              </a:ext>
            </a:extLst>
          </a:blip>
          <a:srcRect l="4872"/>
          <a:stretch>
            <a:fillRect/>
          </a:stretch>
        </p:blipFill>
        <p:spPr>
          <a:xfrm>
            <a:off x="0" y="1"/>
            <a:ext cx="12191999" cy="4847522"/>
          </a:xfrm>
          <a:prstGeom prst="rect">
            <a:avLst/>
          </a:prstGeom>
        </p:spPr>
      </p:pic>
      <p:sp>
        <p:nvSpPr>
          <p:cNvPr id="14" name="矩形 13"/>
          <p:cNvSpPr/>
          <p:nvPr/>
        </p:nvSpPr>
        <p:spPr>
          <a:xfrm>
            <a:off x="-2" y="-1"/>
            <a:ext cx="9285891" cy="4847523"/>
          </a:xfrm>
          <a:prstGeom prst="rect">
            <a:avLst/>
          </a:prstGeom>
          <a:gradFill>
            <a:gsLst>
              <a:gs pos="17000">
                <a:schemeClr val="tx1">
                  <a:alpha val="79000"/>
                </a:schemeClr>
              </a:gs>
              <a:gs pos="89000">
                <a:schemeClr val="accent4">
                  <a:lumMod val="20000"/>
                  <a:lumOff val="80000"/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4" name="组合 3"/>
          <p:cNvGrpSpPr/>
          <p:nvPr/>
        </p:nvGrpSpPr>
        <p:grpSpPr>
          <a:xfrm>
            <a:off x="0" y="4987318"/>
            <a:ext cx="8039312" cy="1870682"/>
            <a:chOff x="503723" y="5083697"/>
            <a:chExt cx="9954789" cy="2244831"/>
          </a:xfrm>
        </p:grpSpPr>
        <p:grpSp>
          <p:nvGrpSpPr>
            <p:cNvPr id="2" name="组合 1"/>
            <p:cNvGrpSpPr/>
            <p:nvPr/>
          </p:nvGrpSpPr>
          <p:grpSpPr>
            <a:xfrm>
              <a:off x="5699099" y="5091206"/>
              <a:ext cx="4759413" cy="2237322"/>
              <a:chOff x="4068263" y="2846375"/>
              <a:chExt cx="4759413" cy="2237322"/>
            </a:xfrm>
          </p:grpSpPr>
          <p:pic>
            <p:nvPicPr>
              <p:cNvPr id="11" name="图片 10"/>
              <p:cNvPicPr>
                <a:picLocks noChangeAspect="1"/>
              </p:cNvPicPr>
              <p:nvPr/>
            </p:nvPicPr>
            <p:blipFill rotWithShape="1">
              <a:blip r:embed="rId6" cstate="screen"/>
              <a:srcRect l="35573" t="18338" r="37861" b="18338"/>
              <a:stretch>
                <a:fillRect/>
              </a:stretch>
            </p:blipFill>
            <p:spPr>
              <a:xfrm>
                <a:off x="7159362" y="2846376"/>
                <a:ext cx="1668314" cy="2237321"/>
              </a:xfrm>
              <a:prstGeom prst="rect">
                <a:avLst/>
              </a:prstGeom>
            </p:spPr>
          </p:pic>
          <p:pic>
            <p:nvPicPr>
              <p:cNvPr id="16" name="Picture 3"/>
              <p:cNvPicPr>
                <a:picLocks noChangeAspect="1" noChangeArrowheads="1"/>
              </p:cNvPicPr>
              <p:nvPr/>
            </p:nvPicPr>
            <p:blipFill rotWithShape="1">
              <a:blip r:embed="rId7" cstate="print"/>
              <a:srcRect l="21376" t="9456" r="21531" b="10061"/>
              <a:stretch>
                <a:fillRect/>
              </a:stretch>
            </p:blipFill>
            <p:spPr bwMode="auto">
              <a:xfrm>
                <a:off x="4068263" y="2846375"/>
                <a:ext cx="3071576" cy="223732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3" name="组合 2"/>
            <p:cNvGrpSpPr/>
            <p:nvPr/>
          </p:nvGrpSpPr>
          <p:grpSpPr>
            <a:xfrm>
              <a:off x="503723" y="5083697"/>
              <a:ext cx="4976894" cy="2237726"/>
              <a:chOff x="2490174" y="1601700"/>
              <a:chExt cx="4976894" cy="2237726"/>
            </a:xfrm>
          </p:grpSpPr>
          <p:pic>
            <p:nvPicPr>
              <p:cNvPr id="12" name="图片 11"/>
              <p:cNvPicPr>
                <a:picLocks noChangeAspect="1"/>
              </p:cNvPicPr>
              <p:nvPr/>
            </p:nvPicPr>
            <p:blipFill rotWithShape="1">
              <a:blip r:embed="rId8" cstate="screen"/>
              <a:srcRect l="16928" t="8723" r="50663" b="30631"/>
              <a:stretch>
                <a:fillRect/>
              </a:stretch>
            </p:blipFill>
            <p:spPr>
              <a:xfrm>
                <a:off x="5341551" y="1601700"/>
                <a:ext cx="2125517" cy="2237726"/>
              </a:xfrm>
              <a:prstGeom prst="rect">
                <a:avLst/>
              </a:prstGeom>
            </p:spPr>
          </p:pic>
          <p:pic>
            <p:nvPicPr>
              <p:cNvPr id="17" name="Picture 5"/>
              <p:cNvPicPr>
                <a:picLocks noChangeAspect="1" noChangeArrowheads="1"/>
              </p:cNvPicPr>
              <p:nvPr/>
            </p:nvPicPr>
            <p:blipFill rotWithShape="1">
              <a:blip r:embed="rId9" cstate="print"/>
              <a:srcRect l="5024" t="24790" r="46199" b="23566"/>
              <a:stretch>
                <a:fillRect/>
              </a:stretch>
            </p:blipFill>
            <p:spPr bwMode="auto">
              <a:xfrm>
                <a:off x="2490174" y="1601700"/>
                <a:ext cx="2830673" cy="223772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  <p:sp>
        <p:nvSpPr>
          <p:cNvPr id="27" name="文本框 4"/>
          <p:cNvSpPr txBox="1"/>
          <p:nvPr/>
        </p:nvSpPr>
        <p:spPr>
          <a:xfrm>
            <a:off x="486465" y="625823"/>
            <a:ext cx="7429236" cy="47815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lnSpc>
                <a:spcPct val="90000"/>
              </a:lnSpc>
              <a:buFont typeface="Arial" panose="020B0604020202020204" pitchFamily="34" charset="0"/>
              <a:buNone/>
            </a:pPr>
            <a:r>
              <a:rPr lang="en-US" altLang="zh-CN" sz="28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TangTile</a:t>
            </a:r>
            <a:r>
              <a:rPr lang="en-US" altLang="zh-CN" sz="2800" b="1" dirty="0" smtClean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宋体" panose="02010600030101010101" pitchFamily="2" charset="-122"/>
              </a:rPr>
              <a:t> Rear side ventilation design  </a:t>
            </a:r>
            <a:endParaRPr lang="zh-CN" altLang="en-US" sz="2800" b="1" dirty="0">
              <a:solidFill>
                <a:schemeClr val="bg1"/>
              </a:solidFill>
              <a:latin typeface="微软雅黑 Light" panose="020B0502040204020203" pitchFamily="34" charset="-122"/>
              <a:ea typeface="微软雅黑 Light" panose="020B0502040204020203" pitchFamily="34" charset="-122"/>
              <a:sym typeface="宋体" panose="02010600030101010101" pitchFamily="2" charset="-122"/>
            </a:endParaRPr>
          </a:p>
        </p:txBody>
      </p:sp>
      <p:sp>
        <p:nvSpPr>
          <p:cNvPr id="28" name="文本框 7"/>
          <p:cNvSpPr txBox="1"/>
          <p:nvPr/>
        </p:nvSpPr>
        <p:spPr>
          <a:xfrm>
            <a:off x="517394" y="1200444"/>
            <a:ext cx="4918575" cy="97599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lnSpc>
                <a:spcPct val="90000"/>
              </a:lnSpc>
            </a:pPr>
            <a:r>
              <a:rPr lang="en-US" altLang="zh-CN" sz="1600" dirty="0" smtClean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T</a:t>
            </a:r>
            <a:r>
              <a:rPr lang="zh-CN" altLang="en-US" sz="1600" dirty="0" smtClean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he air </a:t>
            </a:r>
            <a:r>
              <a:rPr lang="en-US" altLang="zh-CN" sz="1600" dirty="0" smtClean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around TangTile </a:t>
            </a:r>
            <a:r>
              <a:rPr lang="zh-CN" altLang="en-US" sz="1600" dirty="0" smtClean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back </a:t>
            </a:r>
            <a:r>
              <a:rPr lang="zh-CN" altLang="en-US" sz="16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is heated to expand and </a:t>
            </a:r>
            <a:r>
              <a:rPr lang="zh-CN" altLang="en-US" sz="1600" dirty="0" smtClean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rise </a:t>
            </a:r>
            <a:r>
              <a:rPr lang="en-US" altLang="zh-CN" sz="1600" dirty="0" smtClean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in working</a:t>
            </a:r>
            <a:r>
              <a:rPr lang="zh-CN" altLang="en-US" sz="1600" dirty="0" smtClean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, </a:t>
            </a:r>
            <a:r>
              <a:rPr lang="en-US" altLang="zh-CN" sz="1600" dirty="0" smtClean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so </a:t>
            </a:r>
            <a:r>
              <a:rPr lang="zh-CN" altLang="en-US" sz="1600" dirty="0" smtClean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air </a:t>
            </a:r>
            <a:r>
              <a:rPr lang="zh-CN" altLang="en-US" sz="16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pressure is reduced. The external </a:t>
            </a:r>
            <a:r>
              <a:rPr lang="zh-CN" altLang="en-US" sz="1600" dirty="0" smtClean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air flows </a:t>
            </a:r>
            <a:r>
              <a:rPr lang="en-US" altLang="zh-CN" sz="1600" dirty="0" smtClean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into it</a:t>
            </a:r>
            <a:r>
              <a:rPr lang="zh-CN" altLang="en-US" sz="1600" dirty="0" smtClean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 under</a:t>
            </a:r>
            <a:r>
              <a:rPr lang="en-US" altLang="zh-CN" sz="16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 </a:t>
            </a:r>
            <a:r>
              <a:rPr lang="en-US" altLang="zh-CN" sz="1600" dirty="0" smtClean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outside</a:t>
            </a:r>
            <a:r>
              <a:rPr lang="zh-CN" altLang="en-US" sz="1600" dirty="0" smtClean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 </a:t>
            </a:r>
            <a:r>
              <a:rPr lang="en-US" altLang="zh-CN" sz="1600" dirty="0" smtClean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air </a:t>
            </a:r>
            <a:r>
              <a:rPr lang="zh-CN" altLang="en-US" sz="1600" dirty="0" smtClean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pressure</a:t>
            </a:r>
            <a:r>
              <a:rPr lang="zh-CN" altLang="en-US" sz="16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, forming an external-to-internal air circulation.</a:t>
            </a:r>
            <a:endParaRPr lang="zh-CN" altLang="en-US" sz="1600" dirty="0">
              <a:solidFill>
                <a:schemeClr val="bg1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29" name="文本框 2"/>
          <p:cNvSpPr txBox="1"/>
          <p:nvPr/>
        </p:nvSpPr>
        <p:spPr>
          <a:xfrm>
            <a:off x="4154519" y="3652766"/>
            <a:ext cx="3366548" cy="307777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zh-CN" altLang="en-US" sz="1400" b="1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System lap </a:t>
            </a:r>
            <a:r>
              <a:rPr lang="en-US" altLang="zh-CN" sz="1400" b="1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C</a:t>
            </a:r>
            <a:r>
              <a:rPr lang="zh-CN" altLang="en-US" sz="1400" b="1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haracteristics</a:t>
            </a:r>
            <a:endParaRPr lang="zh-CN" altLang="en-US" sz="1400" b="1" dirty="0">
              <a:solidFill>
                <a:schemeClr val="bg1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31" name="文本框 21"/>
          <p:cNvSpPr txBox="1"/>
          <p:nvPr/>
        </p:nvSpPr>
        <p:spPr>
          <a:xfrm>
            <a:off x="4154519" y="3920100"/>
            <a:ext cx="3932091" cy="85090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algn="just">
              <a:lnSpc>
                <a:spcPct val="90000"/>
              </a:lnSpc>
            </a:pPr>
            <a:r>
              <a:rPr lang="en-US" altLang="zh-CN" sz="1100" dirty="0" smtClean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The </a:t>
            </a:r>
            <a:r>
              <a:rPr lang="en-US" altLang="zh-CN" sz="11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construction error will occur in the Tang</a:t>
            </a:r>
            <a:r>
              <a:rPr lang="en-US" altLang="zh-CN" sz="1100" dirty="0" smtClean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Tile installation, </a:t>
            </a:r>
            <a:r>
              <a:rPr lang="en-US" altLang="zh-CN" sz="11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which </a:t>
            </a:r>
            <a:r>
              <a:rPr lang="en-US" altLang="zh-CN" sz="1100" dirty="0" smtClean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will lead </a:t>
            </a:r>
            <a:r>
              <a:rPr lang="en-US" altLang="zh-CN" sz="11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to the failure of the upper </a:t>
            </a:r>
            <a:r>
              <a:rPr lang="en-US" altLang="zh-CN" sz="1100" dirty="0" smtClean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and </a:t>
            </a:r>
            <a:r>
              <a:rPr lang="en-US" altLang="zh-CN" sz="11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lower </a:t>
            </a:r>
            <a:r>
              <a:rPr lang="en-US" altLang="zh-CN" sz="1100" dirty="0" smtClean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arch, then  </a:t>
            </a:r>
            <a:r>
              <a:rPr lang="en-US" altLang="zh-CN" sz="11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affect </a:t>
            </a:r>
            <a:r>
              <a:rPr lang="en-US" altLang="zh-CN" sz="1100" dirty="0" smtClean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its </a:t>
            </a:r>
            <a:r>
              <a:rPr lang="en-US" altLang="zh-CN" sz="11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waterproof performance. </a:t>
            </a:r>
            <a:r>
              <a:rPr lang="en-US" altLang="zh-CN" sz="1100" dirty="0" smtClean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the </a:t>
            </a:r>
            <a:r>
              <a:rPr lang="en-US" altLang="zh-CN" sz="11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production and erection errors </a:t>
            </a:r>
            <a:r>
              <a:rPr lang="en-US" altLang="zh-CN" sz="1100" dirty="0" smtClean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 can be eliminated by moving left </a:t>
            </a:r>
            <a:r>
              <a:rPr lang="en-US" altLang="zh-CN" sz="11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and </a:t>
            </a:r>
            <a:r>
              <a:rPr lang="en-US" altLang="zh-CN" sz="1100" dirty="0" smtClean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right adjustment functions.</a:t>
            </a:r>
            <a:endParaRPr lang="zh-CN" altLang="en-US" sz="1100" noProof="1">
              <a:solidFill>
                <a:schemeClr val="bg1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32" name="TextBox 8"/>
          <p:cNvSpPr txBox="1"/>
          <p:nvPr/>
        </p:nvSpPr>
        <p:spPr>
          <a:xfrm>
            <a:off x="8621183" y="3652765"/>
            <a:ext cx="3570816" cy="307777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zh-CN" altLang="en-US" sz="1400" b="1" dirty="0" smtClean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Mounting </a:t>
            </a:r>
            <a:r>
              <a:rPr lang="en-US" altLang="zh-CN" sz="1400" b="1" dirty="0" smtClean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and installation</a:t>
            </a:r>
            <a:endParaRPr lang="zh-CN" altLang="en-US" sz="1400" b="1" dirty="0">
              <a:solidFill>
                <a:schemeClr val="bg1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33" name="文本框 7"/>
          <p:cNvSpPr txBox="1"/>
          <p:nvPr/>
        </p:nvSpPr>
        <p:spPr>
          <a:xfrm>
            <a:off x="8621183" y="3920100"/>
            <a:ext cx="3254219" cy="590931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lnSpc>
                <a:spcPct val="90000"/>
              </a:lnSpc>
            </a:pPr>
            <a:r>
              <a:rPr lang="en-US" sz="1200" noProof="1" smtClean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W</a:t>
            </a:r>
            <a:r>
              <a:rPr sz="1200" noProof="1" smtClean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ithstand </a:t>
            </a:r>
            <a:r>
              <a:rPr sz="1200" noProof="1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15 typhoons and </a:t>
            </a:r>
            <a:r>
              <a:rPr sz="1200" noProof="1" smtClean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 </a:t>
            </a:r>
            <a:r>
              <a:rPr sz="1200" noProof="1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wind speeds of 177 </a:t>
            </a:r>
            <a:r>
              <a:rPr sz="1200" noProof="1" smtClean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km/h</a:t>
            </a:r>
            <a:r>
              <a:rPr lang="en-US" sz="1200" noProof="1" smtClean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,</a:t>
            </a:r>
            <a:r>
              <a:rPr lang="en-US" altLang="zh-CN" sz="1200" noProof="1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 Passed by UL certification of USA, </a:t>
            </a:r>
            <a:endParaRPr lang="en-US" altLang="zh-CN" sz="1200" noProof="1">
              <a:solidFill>
                <a:schemeClr val="bg1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  <a:p>
            <a:pPr>
              <a:lnSpc>
                <a:spcPct val="90000"/>
              </a:lnSpc>
            </a:pPr>
            <a:endParaRPr lang="en-US" sz="1200" noProof="1">
              <a:solidFill>
                <a:schemeClr val="bg1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pic>
        <p:nvPicPr>
          <p:cNvPr id="6" name="图片 5" descr="太阳能瓦-logo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914890" y="0"/>
            <a:ext cx="1836420" cy="6985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4000"/>
    </mc:Choice>
    <mc:Fallback>
      <p:transition advTm="400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6" name="picture 426" descr="C:/Users/Administrator/Desktop/未标题-21321.jpg未标题-21321"/>
          <p:cNvPicPr>
            <a:picLocks noChangeAspect="1"/>
          </p:cNvPicPr>
          <p:nvPr/>
        </p:nvPicPr>
        <p:blipFill rotWithShape="1">
          <a:blip r:embed="rId1"/>
          <a:srcRect t="14880" b="14880"/>
          <a:stretch>
            <a:fillRect/>
          </a:stretch>
        </p:blipFill>
        <p:spPr>
          <a:xfrm rot="21600000">
            <a:off x="0" y="712649"/>
            <a:ext cx="12192000" cy="3690740"/>
          </a:xfrm>
          <a:prstGeom prst="rect">
            <a:avLst/>
          </a:prstGeom>
        </p:spPr>
      </p:pic>
      <p:pic>
        <p:nvPicPr>
          <p:cNvPr id="428" name="picture 428" descr="C:/Users/Administrator/Desktop/213.jpg213"/>
          <p:cNvPicPr>
            <a:picLocks noChangeAspect="1"/>
          </p:cNvPicPr>
          <p:nvPr/>
        </p:nvPicPr>
        <p:blipFill>
          <a:blip r:embed="rId2"/>
          <a:srcRect t="354" b="354"/>
          <a:stretch>
            <a:fillRect/>
          </a:stretch>
        </p:blipFill>
        <p:spPr>
          <a:xfrm rot="21600000">
            <a:off x="0" y="4473609"/>
            <a:ext cx="12191999" cy="1923643"/>
          </a:xfrm>
          <a:prstGeom prst="rect">
            <a:avLst/>
          </a:prstGeom>
        </p:spPr>
      </p:pic>
      <p:sp>
        <p:nvSpPr>
          <p:cNvPr id="430" name="textbox 430"/>
          <p:cNvSpPr/>
          <p:nvPr/>
        </p:nvSpPr>
        <p:spPr>
          <a:xfrm>
            <a:off x="6336792" y="1534085"/>
            <a:ext cx="5291099" cy="1209115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78000"/>
              </a:lnSpc>
            </a:pPr>
            <a:endParaRPr lang="en-US" altLang="en-US" sz="100" dirty="0"/>
          </a:p>
          <a:p>
            <a:pPr marL="13335" algn="l" rtl="0" eaLnBrk="0">
              <a:lnSpc>
                <a:spcPct val="97000"/>
              </a:lnSpc>
              <a:spcBef>
                <a:spcPts val="220"/>
              </a:spcBef>
            </a:pPr>
            <a:r>
              <a:rPr lang="en-US" sz="3600" b="1" kern="0" spc="60" dirty="0" smtClean="0">
                <a:solidFill>
                  <a:srgbClr val="000000">
                    <a:alpha val="10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2.</a:t>
            </a:r>
            <a:r>
              <a:rPr sz="4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Product </a:t>
            </a:r>
            <a:r>
              <a:rPr lang="en-US" sz="40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H</a:t>
            </a:r>
            <a:r>
              <a:rPr sz="40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owroom</a:t>
            </a:r>
            <a:endParaRPr lang="en-US" sz="4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3335" eaLnBrk="0">
              <a:lnSpc>
                <a:spcPct val="97000"/>
              </a:lnSpc>
              <a:spcBef>
                <a:spcPts val="220"/>
              </a:spcBef>
            </a:pPr>
            <a:r>
              <a:rPr lang="en-US" altLang="zh-CN" sz="2800" kern="0" spc="-40" dirty="0" smtClean="0">
                <a:solidFill>
                  <a:srgbClr val="000000">
                    <a:alpha val="10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 Scene-based display</a:t>
            </a:r>
            <a:endParaRPr lang="en-US" altLang="en-US" sz="2800" dirty="0"/>
          </a:p>
        </p:txBody>
      </p:sp>
      <p:pic>
        <p:nvPicPr>
          <p:cNvPr id="3" name="图片 2" descr="太阳能瓦-logo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14890" y="0"/>
            <a:ext cx="1836420" cy="6985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4" name="picture 434" descr="C:/Users/Administrator/Desktop/未标题-1.jpg未标题-1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 rot="21600000">
            <a:off x="0" y="0"/>
            <a:ext cx="12192000" cy="6857996"/>
          </a:xfrm>
          <a:prstGeom prst="rect">
            <a:avLst/>
          </a:prstGeom>
        </p:spPr>
      </p:pic>
      <p:sp>
        <p:nvSpPr>
          <p:cNvPr id="436" name="textbox 436"/>
          <p:cNvSpPr/>
          <p:nvPr/>
        </p:nvSpPr>
        <p:spPr>
          <a:xfrm>
            <a:off x="8360229" y="6208758"/>
            <a:ext cx="3831771" cy="409756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6000"/>
              </a:lnSpc>
            </a:pPr>
            <a:endParaRPr lang="en-US" altLang="en-US" sz="100" dirty="0"/>
          </a:p>
          <a:p>
            <a:pPr marL="12700" algn="l" rtl="0" eaLnBrk="0">
              <a:lnSpc>
                <a:spcPct val="98000"/>
              </a:lnSpc>
            </a:pPr>
            <a:r>
              <a:rPr sz="1600" kern="0" spc="-20" dirty="0">
                <a:solidFill>
                  <a:srgbClr val="000000">
                    <a:alpha val="100000"/>
                  </a:srgb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微软雅黑 Light" panose="020B0502040204020203" pitchFamily="34" charset="-122"/>
              </a:rPr>
              <a:t>The whole picture of the exhibition hall</a:t>
            </a:r>
            <a:endParaRPr lang="en-US" altLang="en-US" sz="1600" dirty="0"/>
          </a:p>
        </p:txBody>
      </p:sp>
      <p:pic>
        <p:nvPicPr>
          <p:cNvPr id="3" name="图片 2" descr="太阳能瓦-logo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14890" y="0"/>
            <a:ext cx="1836420" cy="6985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8" name="picture 438" descr="C:/Users/Administrator/Desktop/展厅1.jpg展厅1"/>
          <p:cNvPicPr>
            <a:picLocks noChangeAspect="1"/>
          </p:cNvPicPr>
          <p:nvPr/>
        </p:nvPicPr>
        <p:blipFill>
          <a:blip r:embed="rId1"/>
          <a:srcRect l="5" r="5"/>
          <a:stretch>
            <a:fillRect/>
          </a:stretch>
        </p:blipFill>
        <p:spPr>
          <a:xfrm rot="21600000">
            <a:off x="109728" y="99060"/>
            <a:ext cx="6323075" cy="6675119"/>
          </a:xfrm>
          <a:prstGeom prst="rect">
            <a:avLst/>
          </a:prstGeom>
        </p:spPr>
      </p:pic>
      <p:pic>
        <p:nvPicPr>
          <p:cNvPr id="440" name="picture 440" descr="C:/Users/Administrator/Desktop/展厅2.jpg展厅2"/>
          <p:cNvPicPr>
            <a:picLocks noChangeAspect="1"/>
          </p:cNvPicPr>
          <p:nvPr/>
        </p:nvPicPr>
        <p:blipFill>
          <a:blip r:embed="rId2"/>
          <a:srcRect l="14" r="14"/>
          <a:stretch>
            <a:fillRect/>
          </a:stretch>
        </p:blipFill>
        <p:spPr>
          <a:xfrm rot="21600000">
            <a:off x="6510527" y="99059"/>
            <a:ext cx="5561075" cy="6675119"/>
          </a:xfrm>
          <a:prstGeom prst="rect">
            <a:avLst/>
          </a:prstGeom>
        </p:spPr>
      </p:pic>
      <p:sp>
        <p:nvSpPr>
          <p:cNvPr id="442" name="textbox 442"/>
          <p:cNvSpPr/>
          <p:nvPr/>
        </p:nvSpPr>
        <p:spPr>
          <a:xfrm>
            <a:off x="109728" y="6286500"/>
            <a:ext cx="6323329" cy="488315"/>
          </a:xfrm>
          <a:prstGeom prst="rect">
            <a:avLst/>
          </a:prstGeom>
          <a:solidFill>
            <a:srgbClr val="FF0000">
              <a:alpha val="84705"/>
            </a:srgbClr>
          </a:solidFill>
        </p:spPr>
        <p:txBody>
          <a:bodyPr vert="horz" wrap="square" lIns="0" tIns="0" rIns="0" bIns="0" anchor="ctr"/>
          <a:lstStyle/>
          <a:p>
            <a:pPr algn="ctr" rtl="0" eaLnBrk="0">
              <a:lnSpc>
                <a:spcPct val="98000"/>
              </a:lnSpc>
            </a:pPr>
            <a:r>
              <a:rPr sz="1200" kern="0" spc="-20" dirty="0" smtClean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微软雅黑 Light" panose="020B0502040204020203" pitchFamily="34" charset="-122"/>
              </a:rPr>
              <a:t>HJT </a:t>
            </a:r>
            <a:r>
              <a:rPr sz="1200" kern="0" spc="-2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微软雅黑 Light" panose="020B0502040204020203" pitchFamily="34" charset="-122"/>
              </a:rPr>
              <a:t>flat-surface and highly efficient power generation tile</a:t>
            </a:r>
            <a:endParaRPr lang="en-US" altLang="en-US" sz="1200" dirty="0">
              <a:solidFill>
                <a:schemeClr val="bg1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444" name="textbox 444"/>
          <p:cNvSpPr/>
          <p:nvPr/>
        </p:nvSpPr>
        <p:spPr>
          <a:xfrm>
            <a:off x="6510527" y="6286500"/>
            <a:ext cx="5561329" cy="488315"/>
          </a:xfrm>
          <a:prstGeom prst="rect">
            <a:avLst/>
          </a:prstGeom>
          <a:solidFill>
            <a:srgbClr val="FF0000">
              <a:alpha val="84705"/>
            </a:srgbClr>
          </a:solidFill>
        </p:spPr>
        <p:txBody>
          <a:bodyPr vert="horz" wrap="square" lIns="0" tIns="0" rIns="0" bIns="0" anchor="ctr"/>
          <a:lstStyle/>
          <a:p>
            <a:pPr algn="ctr" rtl="0" eaLnBrk="0">
              <a:lnSpc>
                <a:spcPct val="98000"/>
              </a:lnSpc>
            </a:pPr>
            <a:r>
              <a:rPr sz="1200" kern="0" spc="-20" dirty="0" smtClean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微软雅黑 Light" panose="020B0502040204020203" pitchFamily="34" charset="-122"/>
              </a:rPr>
              <a:t>HJT </a:t>
            </a:r>
            <a:r>
              <a:rPr sz="1200" kern="0" spc="-2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微软雅黑 Light" panose="020B0502040204020203" pitchFamily="34" charset="-122"/>
              </a:rPr>
              <a:t>high-efficiency and lightweight assembly</a:t>
            </a:r>
            <a:endParaRPr lang="en-US" altLang="en-US" sz="1200" dirty="0">
              <a:solidFill>
                <a:schemeClr val="bg1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pic>
        <p:nvPicPr>
          <p:cNvPr id="3" name="图片 2" descr="太阳能瓦-logo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14890" y="0"/>
            <a:ext cx="1836420" cy="6985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曲瓦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50850" y="601980"/>
            <a:ext cx="11120755" cy="6256020"/>
          </a:xfrm>
          <a:prstGeom prst="rect">
            <a:avLst/>
          </a:prstGeom>
        </p:spPr>
      </p:pic>
      <p:sp>
        <p:nvSpPr>
          <p:cNvPr id="31" name="矩形 30"/>
          <p:cNvSpPr/>
          <p:nvPr/>
        </p:nvSpPr>
        <p:spPr>
          <a:xfrm>
            <a:off x="450564" y="232729"/>
            <a:ext cx="6441555" cy="11372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zh-CN" sz="40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3.Installation Process </a:t>
            </a:r>
            <a:endParaRPr lang="en-US" altLang="zh-CN" sz="4000" b="1" dirty="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>
              <a:lnSpc>
                <a:spcPct val="100000"/>
              </a:lnSpc>
            </a:pPr>
            <a:r>
              <a:rPr lang="en-US" altLang="zh-CN" sz="2800" dirty="0" smtClean="0">
                <a:latin typeface="微软雅黑 Light" panose="020B0502040204020203" pitchFamily="34" charset="-122"/>
                <a:ea typeface="微软雅黑 Light" panose="020B0502040204020203" pitchFamily="34" charset="-122"/>
                <a:sym typeface="+mn-ea"/>
              </a:rPr>
              <a:t>   </a:t>
            </a:r>
            <a:endParaRPr kumimoji="0" lang="zh-CN" altLang="en-US" b="1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6378749" y="342987"/>
            <a:ext cx="3811905" cy="49149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altLang="zh-CN" sz="1300" dirty="0" smtClean="0">
                <a:latin typeface="微软雅黑 Light" panose="020B0502040204020203" pitchFamily="34" charset="-122"/>
                <a:ea typeface="微软雅黑 Light" panose="020B0502040204020203" pitchFamily="34" charset="-122"/>
                <a:sym typeface="+mn-ea"/>
              </a:rPr>
              <a:t> For  </a:t>
            </a:r>
            <a:r>
              <a:rPr lang="en-US" altLang="zh-CN" sz="1300" dirty="0">
                <a:latin typeface="微软雅黑 Light" panose="020B0502040204020203" pitchFamily="34" charset="-122"/>
                <a:ea typeface="微软雅黑 Light" panose="020B0502040204020203" pitchFamily="34" charset="-122"/>
                <a:sym typeface="+mn-ea"/>
              </a:rPr>
              <a:t>Photovoltaic Three arch TangTile</a:t>
            </a:r>
            <a:r>
              <a:rPr lang="en-US" altLang="zh-CN" sz="1300" dirty="0" smtClean="0">
                <a:latin typeface="微软雅黑 Light" panose="020B0502040204020203" pitchFamily="34" charset="-122"/>
                <a:ea typeface="微软雅黑 Light" panose="020B0502040204020203" pitchFamily="34" charset="-122"/>
                <a:sym typeface="+mn-ea"/>
              </a:rPr>
              <a:t>                 </a:t>
            </a:r>
            <a:endParaRPr lang="en-US" altLang="zh-CN" sz="1300" dirty="0" smtClean="0">
              <a:latin typeface="微软雅黑 Light" panose="020B0502040204020203" pitchFamily="34" charset="-122"/>
              <a:ea typeface="微软雅黑 Light" panose="020B0502040204020203" pitchFamily="34" charset="-122"/>
              <a:sym typeface="+mn-ea"/>
            </a:endParaRPr>
          </a:p>
          <a:p>
            <a:pPr algn="l">
              <a:lnSpc>
                <a:spcPct val="100000"/>
              </a:lnSpc>
            </a:pPr>
            <a:r>
              <a:rPr lang="en-US" altLang="zh-CN" sz="1300" dirty="0" smtClean="0">
                <a:latin typeface="微软雅黑 Light" panose="020B0502040204020203" pitchFamily="34" charset="-122"/>
                <a:ea typeface="微软雅黑 Light" panose="020B0502040204020203" pitchFamily="34" charset="-122"/>
                <a:sym typeface="+mn-ea"/>
              </a:rPr>
              <a:t> Convenient/Fast/Safe/Reliable</a:t>
            </a:r>
            <a:endParaRPr lang="zh-CN" altLang="en-US" sz="1300" dirty="0"/>
          </a:p>
        </p:txBody>
      </p:sp>
      <p:pic>
        <p:nvPicPr>
          <p:cNvPr id="3" name="图片 2" descr="太阳能瓦-logo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14890" y="0"/>
            <a:ext cx="1836420" cy="6985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4000"/>
    </mc:Choice>
    <mc:Fallback>
      <p:transition advTm="400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930167" y="1273825"/>
            <a:ext cx="10849738" cy="4741731"/>
            <a:chOff x="930167" y="1242293"/>
            <a:chExt cx="10849738" cy="4741731"/>
          </a:xfrm>
        </p:grpSpPr>
        <p:pic>
          <p:nvPicPr>
            <p:cNvPr id="31" name="图片 21" descr="c02.jpg"/>
            <p:cNvPicPr>
              <a:picLocks noChangeAspect="1"/>
            </p:cNvPicPr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930167" y="2906475"/>
              <a:ext cx="7508012" cy="3077549"/>
            </a:xfrm>
            <a:prstGeom prst="rect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pic>
        <p:grpSp>
          <p:nvGrpSpPr>
            <p:cNvPr id="4" name="组合 3"/>
            <p:cNvGrpSpPr/>
            <p:nvPr/>
          </p:nvGrpSpPr>
          <p:grpSpPr>
            <a:xfrm>
              <a:off x="8846326" y="1242293"/>
              <a:ext cx="2933579" cy="4741731"/>
              <a:chOff x="4361793" y="769621"/>
              <a:chExt cx="1782589" cy="2881312"/>
            </a:xfrm>
          </p:grpSpPr>
          <p:sp>
            <p:nvSpPr>
              <p:cNvPr id="32" name="右箭头 31"/>
              <p:cNvSpPr/>
              <p:nvPr/>
            </p:nvSpPr>
            <p:spPr>
              <a:xfrm rot="5400000">
                <a:off x="5136507" y="1510668"/>
                <a:ext cx="220663" cy="319722"/>
              </a:xfrm>
              <a:prstGeom prst="rightArrow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/>
                <a:endParaRPr lang="zh-CN" altLang="en-US" sz="100" strike="noStrike" noProof="1"/>
              </a:p>
            </p:txBody>
          </p:sp>
          <p:pic>
            <p:nvPicPr>
              <p:cNvPr id="33" name="图片 15" descr="c01.jpg"/>
              <p:cNvPicPr>
                <a:picLocks noChangeAspect="1"/>
              </p:cNvPicPr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4361793" y="769621"/>
                <a:ext cx="1771867" cy="790575"/>
              </a:xfrm>
              <a:prstGeom prst="rect">
                <a:avLst/>
              </a:prstGeom>
              <a:noFill/>
              <a:ln w="9525" cap="flat" cmpd="sng">
                <a:solidFill>
                  <a:srgbClr val="D9D9D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pic>
          <p:pic>
            <p:nvPicPr>
              <p:cNvPr id="34" name="图片 19" descr="c02.jpg"/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4361793" y="1803083"/>
                <a:ext cx="1771867" cy="792162"/>
              </a:xfrm>
              <a:prstGeom prst="rect">
                <a:avLst/>
              </a:prstGeom>
              <a:noFill/>
              <a:ln w="9525" cap="flat" cmpd="sng">
                <a:solidFill>
                  <a:srgbClr val="D9D9D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pic>
          <p:pic>
            <p:nvPicPr>
              <p:cNvPr id="35" name="图片 20" descr="c03.jpg"/>
              <p:cNvPicPr>
                <a:picLocks noChangeAspect="1"/>
              </p:cNvPicPr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4361798" y="2831783"/>
                <a:ext cx="1782584" cy="819150"/>
              </a:xfrm>
              <a:prstGeom prst="rect">
                <a:avLst/>
              </a:prstGeom>
              <a:noFill/>
              <a:ln w="9525" cap="flat" cmpd="sng">
                <a:solidFill>
                  <a:srgbClr val="D9D9D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pic>
          <p:sp>
            <p:nvSpPr>
              <p:cNvPr id="36" name="右箭头 35"/>
              <p:cNvSpPr/>
              <p:nvPr/>
            </p:nvSpPr>
            <p:spPr>
              <a:xfrm rot="5400000">
                <a:off x="5136507" y="2561593"/>
                <a:ext cx="220663" cy="319722"/>
              </a:xfrm>
              <a:prstGeom prst="rightArrow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/>
                <a:endParaRPr lang="zh-CN" altLang="en-US" sz="100" strike="noStrike" noProof="1"/>
              </a:p>
            </p:txBody>
          </p:sp>
        </p:grpSp>
      </p:grpSp>
      <p:sp>
        <p:nvSpPr>
          <p:cNvPr id="37" name="文本框 10"/>
          <p:cNvSpPr txBox="1"/>
          <p:nvPr/>
        </p:nvSpPr>
        <p:spPr>
          <a:xfrm>
            <a:off x="873972" y="6077851"/>
            <a:ext cx="7334470" cy="42354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lnSpc>
                <a:spcPct val="90000"/>
              </a:lnSpc>
            </a:pPr>
            <a:r>
              <a:rPr lang="en-US" altLang="zh-CN" sz="1200" dirty="0">
                <a:solidFill>
                  <a:srgbClr val="404040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The upper and lower Tang</a:t>
            </a:r>
            <a:r>
              <a:rPr lang="en-US" altLang="zh-CN" sz="1200" dirty="0" smtClean="0">
                <a:solidFill>
                  <a:srgbClr val="404040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Tiles are </a:t>
            </a:r>
            <a:r>
              <a:rPr lang="en-US" altLang="zh-CN" sz="1200" dirty="0">
                <a:solidFill>
                  <a:srgbClr val="404040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overlapped with 85mm, and 25,34mm </a:t>
            </a:r>
            <a:r>
              <a:rPr lang="en-US" altLang="zh-CN" sz="1200" dirty="0" smtClean="0">
                <a:solidFill>
                  <a:srgbClr val="404040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edge safety zone </a:t>
            </a:r>
            <a:r>
              <a:rPr lang="en-US" altLang="zh-CN" sz="1200" dirty="0">
                <a:solidFill>
                  <a:srgbClr val="404040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are kept to </a:t>
            </a:r>
            <a:r>
              <a:rPr sz="1200" noProof="1">
                <a:solidFill>
                  <a:srgbClr val="404040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en</a:t>
            </a:r>
            <a:r>
              <a:rPr lang="en-US" sz="1200" noProof="1">
                <a:solidFill>
                  <a:srgbClr val="404040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sure</a:t>
            </a:r>
            <a:r>
              <a:rPr sz="1200" noProof="1">
                <a:solidFill>
                  <a:srgbClr val="404040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 no </a:t>
            </a:r>
            <a:r>
              <a:rPr lang="en-US" sz="1200" noProof="1">
                <a:solidFill>
                  <a:srgbClr val="404040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water</a:t>
            </a:r>
            <a:r>
              <a:rPr sz="1200" noProof="1">
                <a:solidFill>
                  <a:srgbClr val="404040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 leakage and </a:t>
            </a:r>
            <a:r>
              <a:rPr sz="1200" noProof="1" smtClean="0">
                <a:solidFill>
                  <a:srgbClr val="404040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 </a:t>
            </a:r>
            <a:r>
              <a:rPr sz="1200" noProof="1">
                <a:solidFill>
                  <a:srgbClr val="404040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pressure </a:t>
            </a:r>
            <a:r>
              <a:rPr lang="en-US" sz="1200" noProof="1" smtClean="0">
                <a:solidFill>
                  <a:srgbClr val="404040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into</a:t>
            </a:r>
            <a:r>
              <a:rPr sz="1200" noProof="1" smtClean="0">
                <a:solidFill>
                  <a:srgbClr val="404040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 batter</a:t>
            </a:r>
            <a:r>
              <a:rPr lang="en-US" sz="1200" noProof="1" smtClean="0">
                <a:solidFill>
                  <a:srgbClr val="404040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ies.</a:t>
            </a:r>
            <a:endParaRPr lang="en-US" sz="1200" noProof="1">
              <a:solidFill>
                <a:srgbClr val="404040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38" name="TextBox 8"/>
          <p:cNvSpPr txBox="1"/>
          <p:nvPr/>
        </p:nvSpPr>
        <p:spPr>
          <a:xfrm>
            <a:off x="866469" y="2532317"/>
            <a:ext cx="7103823" cy="38608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lnSpc>
                <a:spcPts val="2300"/>
              </a:lnSpc>
            </a:pPr>
            <a:r>
              <a:rPr lang="zh-CN" altLang="en-US" b="1" dirty="0" smtClean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Installation Order</a:t>
            </a:r>
            <a:r>
              <a:rPr lang="en-US" altLang="zh-CN" b="1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,</a:t>
            </a:r>
            <a:r>
              <a:rPr lang="en-US" altLang="zh-CN" b="1" dirty="0" smtClean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 </a:t>
            </a:r>
            <a:r>
              <a:rPr lang="en-US" altLang="zh-CN" sz="1600" dirty="0" smtClean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From left to right, down to up</a:t>
            </a:r>
            <a:endParaRPr lang="zh-CN" altLang="en-US" sz="1600" dirty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888480" y="1110103"/>
            <a:ext cx="433965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Easy installation and good durability</a:t>
            </a:r>
            <a:endParaRPr lang="zh-CN" altLang="en-US" sz="2000" dirty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888480" y="1504197"/>
            <a:ext cx="7674795" cy="521970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r>
              <a:rPr lang="en-US" altLang="zh-CN" sz="1400" dirty="0" smtClean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TangTile </a:t>
            </a:r>
            <a:r>
              <a:rPr lang="en-US" altLang="zh-CN" sz="1400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has fne sealing performance </a:t>
            </a:r>
            <a:r>
              <a:rPr lang="en-US" altLang="zh-CN" sz="1400" dirty="0" smtClean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as being </a:t>
            </a:r>
            <a:r>
              <a:rPr lang="en-US" altLang="zh-CN" sz="1400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waterproof, fre-proof and </a:t>
            </a:r>
            <a:r>
              <a:rPr lang="en-US" altLang="zh-CN" sz="1400" dirty="0" smtClean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wind-proof</a:t>
            </a:r>
            <a:endParaRPr lang="en-US" altLang="zh-CN" sz="1400" dirty="0" smtClean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  <a:p>
            <a:r>
              <a:rPr lang="en-US" altLang="zh-CN" sz="1400" dirty="0" smtClean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It </a:t>
            </a:r>
            <a:r>
              <a:rPr lang="en-US" altLang="zh-CN" sz="1400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has superior performance and long durability.</a:t>
            </a:r>
            <a:endParaRPr lang="zh-CN" altLang="en-US" sz="1400" dirty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856327" y="619527"/>
            <a:ext cx="8424151" cy="521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en-US" altLang="zh-CN" sz="2800" b="1" kern="0" spc="50" dirty="0">
                <a:solidFill>
                  <a:srgbClr val="000000">
                    <a:alpha val="10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Installation steps of Three arch </a:t>
            </a:r>
            <a:r>
              <a:rPr lang="en-US" altLang="zh-CN" sz="2800" b="1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TangTile</a:t>
            </a:r>
            <a:endParaRPr lang="zh-CN" altLang="en-US" sz="2800" b="1" dirty="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pic>
        <p:nvPicPr>
          <p:cNvPr id="2" name="图片 1" descr="太阳能瓦-logo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14890" y="0"/>
            <a:ext cx="1836420" cy="6985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4000"/>
    </mc:Choice>
    <mc:Fallback>
      <p:transition advTm="4000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8"/>
          <p:cNvSpPr txBox="1"/>
          <p:nvPr/>
        </p:nvSpPr>
        <p:spPr>
          <a:xfrm>
            <a:off x="679624" y="909607"/>
            <a:ext cx="6525404" cy="58477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en-US" sz="32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E</a:t>
            </a:r>
            <a:r>
              <a:rPr lang="en-US" sz="3200" dirty="0" smtClean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asy replacement and </a:t>
            </a:r>
            <a:r>
              <a:rPr lang="en-US" sz="2800" dirty="0" smtClean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installation</a:t>
            </a:r>
            <a:endParaRPr lang="zh-CN" altLang="en-US" sz="3200" dirty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16" name="矩形 10"/>
          <p:cNvSpPr/>
          <p:nvPr/>
        </p:nvSpPr>
        <p:spPr>
          <a:xfrm>
            <a:off x="1412973" y="4906062"/>
            <a:ext cx="4280535" cy="33718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algn="ctr" fontAlgn="base"/>
            <a:r>
              <a:rPr lang="zh-CN" altLang="en-US" sz="1600" strike="noStrike" noProof="1">
                <a:solidFill>
                  <a:srgbClr val="404040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① Push </a:t>
            </a:r>
            <a:r>
              <a:rPr lang="en-US" altLang="zh-CN" sz="1600" strike="noStrike" noProof="1" smtClean="0">
                <a:solidFill>
                  <a:srgbClr val="404040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up </a:t>
            </a:r>
            <a:r>
              <a:rPr lang="zh-CN" altLang="en-US" sz="1600" strike="noStrike" noProof="1" smtClean="0">
                <a:solidFill>
                  <a:srgbClr val="404040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the </a:t>
            </a:r>
            <a:r>
              <a:rPr lang="en-US" altLang="zh-CN" sz="1600" strike="noStrike" noProof="1" smtClean="0">
                <a:solidFill>
                  <a:srgbClr val="404040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Tang</a:t>
            </a:r>
            <a:r>
              <a:rPr lang="en-US" altLang="zh-CN" sz="1600" strike="noStrike" noProof="1" smtClean="0">
                <a:solidFill>
                  <a:srgbClr val="404040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Tile</a:t>
            </a:r>
            <a:r>
              <a:rPr lang="zh-CN" altLang="en-US" sz="1600" strike="noStrike" noProof="1" smtClean="0">
                <a:solidFill>
                  <a:srgbClr val="404040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 </a:t>
            </a:r>
            <a:r>
              <a:rPr lang="zh-CN" altLang="en-US" sz="1600" strike="noStrike" noProof="1">
                <a:solidFill>
                  <a:srgbClr val="404040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piece to be replaced</a:t>
            </a:r>
            <a:endParaRPr lang="zh-CN" altLang="en-US" sz="1600" strike="noStrike" noProof="1">
              <a:solidFill>
                <a:srgbClr val="404040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20" name="矩形 20"/>
          <p:cNvSpPr/>
          <p:nvPr/>
        </p:nvSpPr>
        <p:spPr>
          <a:xfrm>
            <a:off x="7243847" y="4906062"/>
            <a:ext cx="3683635" cy="33718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algn="ctr" fontAlgn="base"/>
            <a:r>
              <a:rPr lang="zh-CN" altLang="en-US" sz="1600" strike="noStrike" noProof="1">
                <a:solidFill>
                  <a:srgbClr val="404040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② Take </a:t>
            </a:r>
            <a:r>
              <a:rPr lang="en-US" altLang="zh-CN" sz="1600" strike="noStrike" noProof="1" smtClean="0">
                <a:solidFill>
                  <a:srgbClr val="404040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off </a:t>
            </a:r>
            <a:r>
              <a:rPr lang="zh-CN" altLang="en-US" sz="1600" strike="noStrike" noProof="1" smtClean="0">
                <a:solidFill>
                  <a:srgbClr val="404040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the </a:t>
            </a:r>
            <a:r>
              <a:rPr lang="en-US" altLang="zh-CN" sz="1600" strike="noStrike" noProof="1" smtClean="0">
                <a:solidFill>
                  <a:srgbClr val="404040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Tang</a:t>
            </a:r>
            <a:r>
              <a:rPr lang="en-US" altLang="zh-CN" sz="1600" strike="noStrike" noProof="1" smtClean="0">
                <a:solidFill>
                  <a:srgbClr val="404040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Tile</a:t>
            </a:r>
            <a:r>
              <a:rPr lang="zh-CN" altLang="en-US" sz="1600" strike="noStrike" noProof="1" smtClean="0">
                <a:solidFill>
                  <a:srgbClr val="404040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 </a:t>
            </a:r>
            <a:r>
              <a:rPr lang="zh-CN" altLang="en-US" sz="1600" strike="noStrike" noProof="1">
                <a:solidFill>
                  <a:srgbClr val="404040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to be replaced</a:t>
            </a:r>
            <a:endParaRPr lang="zh-CN" altLang="en-US" sz="1600" strike="noStrike" noProof="1">
              <a:solidFill>
                <a:srgbClr val="404040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752458" y="1660143"/>
            <a:ext cx="10539362" cy="3200474"/>
            <a:chOff x="910113" y="2214831"/>
            <a:chExt cx="5928254" cy="1800225"/>
          </a:xfrm>
        </p:grpSpPr>
        <p:grpSp>
          <p:nvGrpSpPr>
            <p:cNvPr id="17" name="组合 2"/>
            <p:cNvGrpSpPr/>
            <p:nvPr/>
          </p:nvGrpSpPr>
          <p:grpSpPr>
            <a:xfrm>
              <a:off x="910113" y="2214831"/>
              <a:ext cx="5928254" cy="1800225"/>
              <a:chOff x="343" y="1769"/>
              <a:chExt cx="13274" cy="4536"/>
            </a:xfrm>
          </p:grpSpPr>
          <p:pic>
            <p:nvPicPr>
              <p:cNvPr id="18" name="图片 13" descr="拆卸4.jpg"/>
              <p:cNvPicPr>
                <a:picLocks noChangeAspect="1"/>
              </p:cNvPicPr>
              <p:nvPr/>
            </p:nvPicPr>
            <p:blipFill>
              <a:blip r:embed="rId1" cstate="print"/>
              <a:stretch>
                <a:fillRect/>
              </a:stretch>
            </p:blipFill>
            <p:spPr>
              <a:xfrm>
                <a:off x="7568" y="1768"/>
                <a:ext cx="6047" cy="4535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19" name="图片 15" descr="拆卸2.jpg"/>
              <p:cNvPicPr>
                <a:picLocks noChangeAspect="1"/>
              </p:cNvPicPr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343" y="1768"/>
                <a:ext cx="7055" cy="4535"/>
              </a:xfrm>
              <a:prstGeom prst="rect">
                <a:avLst/>
              </a:prstGeom>
              <a:noFill/>
              <a:ln w="9525">
                <a:noFill/>
              </a:ln>
            </p:spPr>
          </p:pic>
        </p:grpSp>
        <p:sp>
          <p:nvSpPr>
            <p:cNvPr id="21" name=" 4"/>
            <p:cNvSpPr/>
            <p:nvPr/>
          </p:nvSpPr>
          <p:spPr>
            <a:xfrm rot="4380000">
              <a:off x="5865168" y="2843462"/>
              <a:ext cx="960438" cy="300075"/>
            </a:xfrm>
            <a:custGeom>
              <a:avLst/>
              <a:gdLst>
                <a:gd name="connsiteX0" fmla="*/ 4381875 w 6516714"/>
                <a:gd name="connsiteY0" fmla="*/ 0 h 2476413"/>
                <a:gd name="connsiteX1" fmla="*/ 6516714 w 6516714"/>
                <a:gd name="connsiteY1" fmla="*/ 1238208 h 2476413"/>
                <a:gd name="connsiteX2" fmla="*/ 4381875 w 6516714"/>
                <a:gd name="connsiteY2" fmla="*/ 2476413 h 2476413"/>
                <a:gd name="connsiteX3" fmla="*/ 4381875 w 6516714"/>
                <a:gd name="connsiteY3" fmla="*/ 2456682 h 2476413"/>
                <a:gd name="connsiteX4" fmla="*/ 4855462 w 6516714"/>
                <a:gd name="connsiteY4" fmla="*/ 1644997 h 2476413"/>
                <a:gd name="connsiteX5" fmla="*/ 0 w 6516714"/>
                <a:gd name="connsiteY5" fmla="*/ 1238206 h 2476413"/>
                <a:gd name="connsiteX6" fmla="*/ 4855461 w 6516714"/>
                <a:gd name="connsiteY6" fmla="*/ 831415 h 2476413"/>
                <a:gd name="connsiteX7" fmla="*/ 4381875 w 6516714"/>
                <a:gd name="connsiteY7" fmla="*/ 19731 h 24764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516714" h="2476413">
                  <a:moveTo>
                    <a:pt x="4381875" y="0"/>
                  </a:moveTo>
                  <a:lnTo>
                    <a:pt x="6516714" y="1238208"/>
                  </a:lnTo>
                  <a:lnTo>
                    <a:pt x="4381875" y="2476413"/>
                  </a:lnTo>
                  <a:lnTo>
                    <a:pt x="4381875" y="2456682"/>
                  </a:lnTo>
                  <a:lnTo>
                    <a:pt x="4855462" y="1644997"/>
                  </a:lnTo>
                  <a:lnTo>
                    <a:pt x="0" y="1238206"/>
                  </a:lnTo>
                  <a:lnTo>
                    <a:pt x="4855461" y="831415"/>
                  </a:lnTo>
                  <a:lnTo>
                    <a:pt x="4381875" y="19731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00" strike="noStrike" noProof="1">
                <a:solidFill>
                  <a:srgbClr val="FFFFFF"/>
                </a:solidFill>
              </a:endParaRPr>
            </a:p>
          </p:txBody>
        </p:sp>
        <p:sp>
          <p:nvSpPr>
            <p:cNvPr id="22" name=" 4"/>
            <p:cNvSpPr/>
            <p:nvPr/>
          </p:nvSpPr>
          <p:spPr>
            <a:xfrm rot="14580000">
              <a:off x="3175006" y="2620418"/>
              <a:ext cx="714375" cy="300075"/>
            </a:xfrm>
            <a:custGeom>
              <a:avLst/>
              <a:gdLst>
                <a:gd name="connsiteX0" fmla="*/ 4381875 w 6516714"/>
                <a:gd name="connsiteY0" fmla="*/ 0 h 2476413"/>
                <a:gd name="connsiteX1" fmla="*/ 6516714 w 6516714"/>
                <a:gd name="connsiteY1" fmla="*/ 1238208 h 2476413"/>
                <a:gd name="connsiteX2" fmla="*/ 4381875 w 6516714"/>
                <a:gd name="connsiteY2" fmla="*/ 2476413 h 2476413"/>
                <a:gd name="connsiteX3" fmla="*/ 4381875 w 6516714"/>
                <a:gd name="connsiteY3" fmla="*/ 2456682 h 2476413"/>
                <a:gd name="connsiteX4" fmla="*/ 4855462 w 6516714"/>
                <a:gd name="connsiteY4" fmla="*/ 1644997 h 2476413"/>
                <a:gd name="connsiteX5" fmla="*/ 0 w 6516714"/>
                <a:gd name="connsiteY5" fmla="*/ 1238206 h 2476413"/>
                <a:gd name="connsiteX6" fmla="*/ 4855461 w 6516714"/>
                <a:gd name="connsiteY6" fmla="*/ 831415 h 2476413"/>
                <a:gd name="connsiteX7" fmla="*/ 4381875 w 6516714"/>
                <a:gd name="connsiteY7" fmla="*/ 19731 h 24764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516714" h="2476413">
                  <a:moveTo>
                    <a:pt x="4381875" y="0"/>
                  </a:moveTo>
                  <a:lnTo>
                    <a:pt x="6516714" y="1238208"/>
                  </a:lnTo>
                  <a:lnTo>
                    <a:pt x="4381875" y="2476413"/>
                  </a:lnTo>
                  <a:lnTo>
                    <a:pt x="4381875" y="2456682"/>
                  </a:lnTo>
                  <a:lnTo>
                    <a:pt x="4855462" y="1644997"/>
                  </a:lnTo>
                  <a:lnTo>
                    <a:pt x="0" y="1238206"/>
                  </a:lnTo>
                  <a:lnTo>
                    <a:pt x="4855461" y="831415"/>
                  </a:lnTo>
                  <a:lnTo>
                    <a:pt x="4381875" y="19731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00" strike="noStrike" noProof="1">
                <a:solidFill>
                  <a:srgbClr val="FFFFFF"/>
                </a:solidFill>
              </a:endParaRPr>
            </a:p>
          </p:txBody>
        </p:sp>
      </p:grpSp>
      <p:pic>
        <p:nvPicPr>
          <p:cNvPr id="3" name="图片 2" descr="太阳能瓦-logo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14890" y="0"/>
            <a:ext cx="1836420" cy="6985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4000"/>
    </mc:Choice>
    <mc:Fallback>
      <p:transition advTm="4000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 descr="C:/Users/Administrator/Desktop/生产场景.jpg生产场景"/>
          <p:cNvPicPr>
            <a:picLocks noChangeAspect="1"/>
          </p:cNvPicPr>
          <p:nvPr/>
        </p:nvPicPr>
        <p:blipFill>
          <a:blip r:embed="rId1"/>
          <a:srcRect l="287" r="287"/>
          <a:stretch>
            <a:fillRect/>
          </a:stretch>
        </p:blipFill>
        <p:spPr>
          <a:xfrm>
            <a:off x="0" y="1"/>
            <a:ext cx="9539722" cy="6858000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9990621" y="5648541"/>
            <a:ext cx="1684932" cy="1076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 latinLnBrk="1"/>
            <a:r>
              <a:rPr lang="en-US" altLang="zh-CN" sz="2400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Production</a:t>
            </a:r>
            <a:r>
              <a:rPr lang="en-US" altLang="zh-CN" sz="4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Scene</a:t>
            </a:r>
            <a:endParaRPr lang="en-US" altLang="zh-CN" sz="4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图片 2" descr="太阳能瓦-logo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14890" y="0"/>
            <a:ext cx="1836420" cy="6985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4000"/>
    </mc:Choice>
    <mc:Fallback>
      <p:transition advTm="400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2074459" y="-804382"/>
            <a:ext cx="7952909" cy="4293483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dist"/>
            <a:r>
              <a:rPr lang="en-US" altLang="zh-CN" sz="27000" spc="-300" dirty="0" smtClean="0">
                <a:solidFill>
                  <a:srgbClr val="F7F7F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BIPV</a:t>
            </a:r>
            <a:endParaRPr lang="zh-CN" altLang="en-US" sz="27000" spc="-300" dirty="0">
              <a:solidFill>
                <a:srgbClr val="F7F7F7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026" name="Picture 2" descr="https://img95.699pic.com/xsj/06/tg/1b.jpg%21/fh/300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42" r="3553"/>
          <a:stretch>
            <a:fillRect/>
          </a:stretch>
        </p:blipFill>
        <p:spPr bwMode="auto">
          <a:xfrm>
            <a:off x="0" y="2562256"/>
            <a:ext cx="12192000" cy="4295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矩形 24"/>
          <p:cNvSpPr/>
          <p:nvPr/>
        </p:nvSpPr>
        <p:spPr>
          <a:xfrm>
            <a:off x="2416454" y="1333252"/>
            <a:ext cx="623023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en-US" altLang="zh-CN" sz="3200" dirty="0" smtClean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Let </a:t>
            </a:r>
            <a:r>
              <a:rPr lang="en-US" altLang="zh-CN" sz="3200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the red classic continue </a:t>
            </a:r>
            <a:r>
              <a:rPr lang="en-US" altLang="zh-CN" sz="3200" dirty="0" smtClean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……</a:t>
            </a:r>
            <a:endParaRPr lang="zh-CN" altLang="en-US" sz="3200" dirty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2402386" y="752148"/>
            <a:ext cx="590230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</a:t>
            </a:r>
            <a:r>
              <a:rPr lang="en-US" altLang="zh-CN" sz="4000" b="1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o</a:t>
            </a:r>
            <a:r>
              <a:rPr lang="en-US" altLang="zh-CN" sz="4000" b="1" dirty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</a:t>
            </a:r>
            <a:r>
              <a:rPr lang="en-US" altLang="zh-CN" sz="4000" b="1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o</a:t>
            </a:r>
            <a:r>
              <a:rPr lang="en-US" altLang="zh-CN" sz="4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</a:t>
            </a:r>
            <a:r>
              <a:rPr lang="en-US" altLang="zh-CN" sz="4000" b="1" dirty="0">
                <a:solidFill>
                  <a:srgbClr val="FF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f</a:t>
            </a:r>
            <a:r>
              <a:rPr lang="en-US" altLang="zh-CN" sz="4000" b="1" dirty="0">
                <a:solidFill>
                  <a:srgbClr val="3333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u</a:t>
            </a:r>
            <a:r>
              <a:rPr lang="en-US" altLang="zh-CN" sz="4000" b="1" dirty="0">
                <a:solidFill>
                  <a:srgbClr val="0033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</a:t>
            </a:r>
            <a:r>
              <a:rPr lang="en-US" altLang="zh-CN" sz="4000" b="1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4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BIPV </a:t>
            </a:r>
            <a:r>
              <a:rPr lang="en-US" altLang="zh-CN" sz="4000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PV </a:t>
            </a:r>
            <a:r>
              <a:rPr lang="en-US" altLang="zh-CN" sz="4000" dirty="0" smtClean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roof</a:t>
            </a:r>
            <a:endParaRPr lang="zh-CN" altLang="en-US" sz="4000" dirty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</p:spTree>
    <p:custDataLst>
      <p:tags r:id="rId3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 descr="C:/Users/Administrator/Desktop/1-1.jpg1-1"/>
          <p:cNvPicPr>
            <a:picLocks noChangeAspect="1"/>
          </p:cNvPicPr>
          <p:nvPr/>
        </p:nvPicPr>
        <p:blipFill>
          <a:blip r:embed="rId1"/>
          <a:srcRect t="17" b="17"/>
          <a:stretch>
            <a:fillRect/>
          </a:stretch>
        </p:blipFill>
        <p:spPr>
          <a:xfrm>
            <a:off x="0" y="1"/>
            <a:ext cx="9539722" cy="6858000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10066821" y="5600916"/>
            <a:ext cx="1684932" cy="1076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 latinLnBrk="1"/>
            <a:r>
              <a:rPr lang="en-US" altLang="zh-CN" sz="2400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Shipping</a:t>
            </a:r>
            <a:r>
              <a:rPr lang="en-US" altLang="zh-CN" sz="4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Scene</a:t>
            </a:r>
            <a:endParaRPr lang="en-US" altLang="zh-CN" sz="4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图片 2" descr="太阳能瓦-logo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14890" y="0"/>
            <a:ext cx="1836420" cy="6985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4000"/>
    </mc:Choice>
    <mc:Fallback>
      <p:transition advTm="4000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 descr="C:/Users/Administrator/Desktop/1-2.jpg1-2"/>
          <p:cNvPicPr>
            <a:picLocks noChangeAspect="1"/>
          </p:cNvPicPr>
          <p:nvPr/>
        </p:nvPicPr>
        <p:blipFill>
          <a:blip r:embed="rId1"/>
          <a:srcRect t="1" b="1"/>
          <a:stretch>
            <a:fillRect/>
          </a:stretch>
        </p:blipFill>
        <p:spPr>
          <a:xfrm>
            <a:off x="0" y="1"/>
            <a:ext cx="9539722" cy="6858000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9991256" y="5600281"/>
            <a:ext cx="168493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 latinLnBrk="1"/>
            <a:r>
              <a:rPr lang="en-US" altLang="zh-CN" sz="2400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Installation </a:t>
            </a:r>
            <a:r>
              <a:rPr lang="en-US" altLang="zh-CN" sz="4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Scene</a:t>
            </a:r>
            <a:endParaRPr lang="en-US" altLang="zh-CN" sz="4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图片 2" descr="太阳能瓦-logo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14890" y="0"/>
            <a:ext cx="1836420" cy="6985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4000"/>
    </mc:Choice>
    <mc:Fallback>
      <p:transition advTm="4000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3" r="1195"/>
          <a:stretch>
            <a:fillRect/>
          </a:stretch>
        </p:blipFill>
        <p:spPr>
          <a:xfrm>
            <a:off x="0" y="794"/>
            <a:ext cx="9335914" cy="6857206"/>
          </a:xfrm>
          <a:prstGeom prst="rect">
            <a:avLst/>
          </a:prstGeom>
        </p:spPr>
      </p:pic>
      <p:sp>
        <p:nvSpPr>
          <p:cNvPr id="31" name="矩形 30"/>
          <p:cNvSpPr/>
          <p:nvPr/>
        </p:nvSpPr>
        <p:spPr>
          <a:xfrm>
            <a:off x="368489" y="268829"/>
            <a:ext cx="7874758" cy="5530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sz="30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4. </a:t>
            </a:r>
            <a:r>
              <a:rPr lang="en-US" altLang="zh-CN" sz="3000" b="1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Tang</a:t>
            </a:r>
            <a:r>
              <a:rPr lang="en-US" altLang="zh-CN" sz="3000" b="1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tile Power </a:t>
            </a:r>
            <a:r>
              <a:rPr lang="en-US" altLang="zh-CN" sz="30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System </a:t>
            </a:r>
            <a:r>
              <a:rPr lang="en-US" altLang="zh-CN" sz="3000" b="1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Diagram</a:t>
            </a:r>
            <a:endParaRPr kumimoji="0" lang="zh-CN" altLang="en-US" sz="3000" b="1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13" name="文本框 7"/>
          <p:cNvSpPr txBox="1"/>
          <p:nvPr/>
        </p:nvSpPr>
        <p:spPr>
          <a:xfrm>
            <a:off x="9560157" y="2910355"/>
            <a:ext cx="2631843" cy="2532296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1200" b="1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Photovoltaic system Composition</a:t>
            </a:r>
            <a:endParaRPr lang="en-US" altLang="zh-CN" sz="1200" b="1" dirty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  <a:p>
            <a:pPr marL="228600" indent="-228600">
              <a:lnSpc>
                <a:spcPct val="120000"/>
              </a:lnSpc>
              <a:buFont typeface="+mj-ea"/>
              <a:buAutoNum type="circleNumDbPlain"/>
            </a:pPr>
            <a:r>
              <a:rPr lang="en-US" altLang="zh-CN" sz="1100" dirty="0" smtClean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Flat photovoltaic tile</a:t>
            </a:r>
            <a:endParaRPr lang="en-US" altLang="zh-CN" sz="1100" dirty="0" smtClean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  <a:p>
            <a:pPr marL="228600" indent="-228600">
              <a:lnSpc>
                <a:spcPct val="120000"/>
              </a:lnSpc>
              <a:buFont typeface="+mj-ea"/>
              <a:buAutoNum type="circleNumDbPlain"/>
            </a:pPr>
            <a:r>
              <a:rPr lang="en-US" altLang="zh-CN" sz="1100" dirty="0" smtClean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(</a:t>
            </a:r>
            <a:r>
              <a:rPr lang="en-US" altLang="zh-CN" sz="1100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Photovoltaic module</a:t>
            </a:r>
            <a:r>
              <a:rPr lang="en-US" altLang="zh-CN" sz="1100" dirty="0" smtClean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)</a:t>
            </a:r>
            <a:endParaRPr lang="en-US" altLang="zh-CN" sz="1100" dirty="0" smtClean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  <a:p>
            <a:pPr marL="228600" indent="-228600">
              <a:lnSpc>
                <a:spcPct val="120000"/>
              </a:lnSpc>
              <a:buFont typeface="+mj-ea"/>
              <a:buAutoNum type="circleNumDbPlain"/>
            </a:pPr>
            <a:r>
              <a:rPr lang="en-US" altLang="zh-CN" sz="1100" dirty="0" smtClean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Photovoltaic inverter</a:t>
            </a:r>
            <a:endParaRPr lang="en-US" altLang="zh-CN" sz="1100" dirty="0" smtClean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  <a:p>
            <a:pPr marL="228600" indent="-228600">
              <a:lnSpc>
                <a:spcPct val="120000"/>
              </a:lnSpc>
              <a:buFont typeface="+mj-ea"/>
              <a:buAutoNum type="circleNumDbPlain"/>
            </a:pPr>
            <a:r>
              <a:rPr lang="en-US" altLang="zh-CN" sz="1100" dirty="0" smtClean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Metering meter</a:t>
            </a:r>
            <a:endParaRPr lang="en-US" altLang="zh-CN" sz="1100" dirty="0" smtClean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  <a:p>
            <a:pPr marL="228600" indent="-228600">
              <a:lnSpc>
                <a:spcPct val="120000"/>
              </a:lnSpc>
              <a:buFont typeface="+mj-ea"/>
              <a:buAutoNum type="circleNumDbPlain"/>
            </a:pPr>
            <a:r>
              <a:rPr lang="en-US" altLang="zh-CN" sz="1100" dirty="0" smtClean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Ac </a:t>
            </a:r>
            <a:r>
              <a:rPr lang="en-US" altLang="zh-CN" sz="1100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junction </a:t>
            </a:r>
            <a:r>
              <a:rPr lang="en-US" altLang="zh-CN" sz="1100" dirty="0" smtClean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box</a:t>
            </a:r>
            <a:endParaRPr lang="en-US" altLang="zh-CN" sz="1100" dirty="0" smtClean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  <a:p>
            <a:pPr marL="228600" indent="-228600">
              <a:lnSpc>
                <a:spcPct val="120000"/>
              </a:lnSpc>
              <a:buFont typeface="+mj-ea"/>
              <a:buAutoNum type="circleNumDbPlain"/>
            </a:pPr>
            <a:r>
              <a:rPr lang="en-US" altLang="zh-CN" sz="1100" dirty="0" smtClean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Smart meter</a:t>
            </a:r>
            <a:endParaRPr lang="en-US" altLang="zh-CN" sz="1100" dirty="0" smtClean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  <a:p>
            <a:pPr marL="228600" indent="-228600">
              <a:lnSpc>
                <a:spcPct val="120000"/>
              </a:lnSpc>
              <a:buFont typeface="+mj-ea"/>
              <a:buAutoNum type="circleNumDbPlain"/>
            </a:pPr>
            <a:r>
              <a:rPr lang="en-US" altLang="zh-CN" sz="1100" dirty="0" smtClean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Household </a:t>
            </a:r>
            <a:r>
              <a:rPr lang="en-US" altLang="zh-CN" sz="1100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energy </a:t>
            </a:r>
            <a:r>
              <a:rPr lang="en-US" altLang="zh-CN" sz="1100" dirty="0" smtClean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storage</a:t>
            </a:r>
            <a:endParaRPr lang="en-US" altLang="zh-CN" sz="1100" dirty="0" smtClean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  <a:p>
            <a:pPr marL="228600" indent="-228600">
              <a:lnSpc>
                <a:spcPct val="120000"/>
              </a:lnSpc>
              <a:buFont typeface="+mj-ea"/>
              <a:buAutoNum type="circleNumDbPlain"/>
            </a:pPr>
            <a:r>
              <a:rPr lang="en-US" altLang="zh-CN" sz="1100" dirty="0" smtClean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Household load</a:t>
            </a:r>
            <a:endParaRPr lang="en-US" altLang="zh-CN" sz="1100" dirty="0" smtClean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  <a:p>
            <a:pPr marL="228600" indent="-228600">
              <a:lnSpc>
                <a:spcPct val="120000"/>
              </a:lnSpc>
              <a:buFont typeface="+mj-ea"/>
              <a:buAutoNum type="circleNumDbPlain"/>
            </a:pPr>
            <a:r>
              <a:rPr lang="en-US" altLang="zh-CN" sz="1100" dirty="0" smtClean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Power grid</a:t>
            </a:r>
            <a:endParaRPr lang="en-US" altLang="zh-CN" sz="1100" dirty="0" smtClean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  <a:p>
            <a:pPr marL="228600" indent="-228600">
              <a:lnSpc>
                <a:spcPct val="120000"/>
              </a:lnSpc>
              <a:buFont typeface="+mj-ea"/>
              <a:buAutoNum type="circleNumDbPlain"/>
            </a:pPr>
            <a:r>
              <a:rPr lang="en-US" altLang="zh-CN" sz="1100" dirty="0" smtClean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System monitoring</a:t>
            </a:r>
            <a:endParaRPr lang="en-US" altLang="zh-CN" sz="1100" dirty="0" smtClean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  <a:p>
            <a:pPr marL="228600" indent="-228600">
              <a:lnSpc>
                <a:spcPct val="120000"/>
              </a:lnSpc>
              <a:buFont typeface="+mj-ea"/>
              <a:buAutoNum type="circleNumDbPlain"/>
            </a:pPr>
            <a:r>
              <a:rPr lang="en-US" altLang="zh-CN" sz="1100" dirty="0" smtClean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Car </a:t>
            </a:r>
            <a:r>
              <a:rPr lang="en-US" altLang="zh-CN" sz="1100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charging pile</a:t>
            </a:r>
            <a:endParaRPr lang="zh-CN" altLang="en-US" sz="1050" dirty="0">
              <a:solidFill>
                <a:srgbClr val="404040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14" name="文本框 9"/>
          <p:cNvSpPr txBox="1"/>
          <p:nvPr/>
        </p:nvSpPr>
        <p:spPr>
          <a:xfrm>
            <a:off x="9560157" y="2247836"/>
            <a:ext cx="2327043" cy="58477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en-US" altLang="zh-CN" sz="1600" b="1" dirty="0">
                <a:solidFill>
                  <a:srgbClr val="262626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Green </a:t>
            </a:r>
            <a:r>
              <a:rPr lang="en-US" altLang="zh-CN" sz="1600" b="1" dirty="0" smtClean="0">
                <a:solidFill>
                  <a:srgbClr val="262626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Photovoltaic</a:t>
            </a:r>
            <a:endParaRPr lang="en-US" altLang="zh-CN" sz="1600" b="1" dirty="0" smtClean="0">
              <a:solidFill>
                <a:srgbClr val="262626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  <a:p>
            <a:r>
              <a:rPr lang="en-US" altLang="zh-CN" sz="1600" b="1" dirty="0" smtClean="0">
                <a:solidFill>
                  <a:srgbClr val="262626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Energy Independence</a:t>
            </a:r>
            <a:endParaRPr lang="zh-CN" altLang="en-US" sz="1600" b="1" dirty="0">
              <a:solidFill>
                <a:srgbClr val="262626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pic>
        <p:nvPicPr>
          <p:cNvPr id="2" name="图片 1" descr="太阳能瓦-logo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14890" y="0"/>
            <a:ext cx="1836420" cy="6985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4000"/>
    </mc:Choice>
    <mc:Fallback>
      <p:transition advTm="4000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5" descr="C:/Users/Administrator/Desktop/微信截图_20240731153016.jpg微信截图_20240731153016"/>
          <p:cNvPicPr>
            <a:picLocks noChangeAspect="1"/>
          </p:cNvPicPr>
          <p:nvPr/>
        </p:nvPicPr>
        <p:blipFill rotWithShape="1">
          <a:blip r:embed="rId1"/>
          <a:srcRect l="1292" r="1292"/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1" name="矩形 30"/>
          <p:cNvSpPr/>
          <p:nvPr/>
        </p:nvSpPr>
        <p:spPr>
          <a:xfrm>
            <a:off x="346165" y="390699"/>
            <a:ext cx="9895889" cy="5219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zh-CN" sz="2800" b="1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5.</a:t>
            </a:r>
            <a:r>
              <a:rPr lang="en-US" altLang="zh-CN" sz="28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Application scenarios of Tang</a:t>
            </a:r>
            <a:r>
              <a:rPr lang="en-US" altLang="zh-CN" sz="2800" b="1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tiles</a:t>
            </a:r>
            <a:endParaRPr kumimoji="0" lang="zh-CN" altLang="en-US" sz="2800" b="1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13" name="文本框 7"/>
          <p:cNvSpPr txBox="1"/>
          <p:nvPr/>
        </p:nvSpPr>
        <p:spPr>
          <a:xfrm>
            <a:off x="746742" y="838018"/>
            <a:ext cx="9406858" cy="34925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1400" dirty="0">
                <a:solidFill>
                  <a:srgbClr val="404040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Integrating modern technology into architecture to make it more beautiful and energy-efficient</a:t>
            </a:r>
            <a:endParaRPr lang="en-US" altLang="zh-CN" sz="1400" dirty="0">
              <a:solidFill>
                <a:srgbClr val="404040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pic>
        <p:nvPicPr>
          <p:cNvPr id="3" name="图片 2" descr="太阳能瓦-logo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14890" y="0"/>
            <a:ext cx="1836420" cy="6985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4000"/>
    </mc:Choice>
    <mc:Fallback>
      <p:transition advTm="4000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矩形 18"/>
          <p:cNvSpPr/>
          <p:nvPr/>
        </p:nvSpPr>
        <p:spPr>
          <a:xfrm>
            <a:off x="415491" y="322800"/>
            <a:ext cx="4743363" cy="521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b="1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Tourist</a:t>
            </a:r>
            <a:r>
              <a:rPr lang="en-US" altLang="zh-CN" sz="2800" dirty="0" smtClean="0">
                <a:latin typeface="微软雅黑 Light" panose="020B0502040204020203" pitchFamily="34" charset="-122"/>
                <a:ea typeface="微软雅黑 Light" panose="020B0502040204020203" pitchFamily="34" charset="-122"/>
                <a:sym typeface="+mn-ea"/>
              </a:rPr>
              <a:t> Of Old Houses</a:t>
            </a:r>
            <a:endParaRPr lang="zh-CN" altLang="en-US" sz="2800" dirty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pic>
        <p:nvPicPr>
          <p:cNvPr id="17" name="Picture 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5400000" flipH="1">
            <a:off x="5894219" y="331230"/>
            <a:ext cx="403037" cy="12191992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189537" y="1224582"/>
            <a:ext cx="11752253" cy="4908911"/>
            <a:chOff x="189538" y="1224582"/>
            <a:chExt cx="10879444" cy="4544339"/>
          </a:xfrm>
        </p:grpSpPr>
        <p:pic>
          <p:nvPicPr>
            <p:cNvPr id="12" name="图片 11" descr="C:/Users/Administrator/Desktop/展示4.jpg展示4"/>
            <p:cNvPicPr>
              <a:picLocks noChangeAspect="1"/>
            </p:cNvPicPr>
            <p:nvPr/>
          </p:nvPicPr>
          <p:blipFill>
            <a:blip r:embed="rId2"/>
            <a:srcRect t="393" b="393"/>
            <a:stretch>
              <a:fillRect/>
            </a:stretch>
          </p:blipFill>
          <p:spPr>
            <a:xfrm>
              <a:off x="7692966" y="3236908"/>
              <a:ext cx="3376016" cy="2532013"/>
            </a:xfrm>
            <a:prstGeom prst="rect">
              <a:avLst/>
            </a:prstGeom>
          </p:spPr>
        </p:pic>
        <p:pic>
          <p:nvPicPr>
            <p:cNvPr id="14" name="图片 13" descr="C:/Users/Administrator/Desktop/展示2.jpg展示2"/>
            <p:cNvPicPr>
              <a:picLocks noChangeAspect="1"/>
            </p:cNvPicPr>
            <p:nvPr/>
          </p:nvPicPr>
          <p:blipFill rotWithShape="1">
            <a:blip r:embed="rId3"/>
            <a:srcRect l="3891" r="3891"/>
            <a:stretch>
              <a:fillRect/>
            </a:stretch>
          </p:blipFill>
          <p:spPr>
            <a:xfrm>
              <a:off x="189538" y="1224582"/>
              <a:ext cx="7450371" cy="4544339"/>
            </a:xfrm>
            <a:prstGeom prst="rect">
              <a:avLst/>
            </a:prstGeom>
          </p:spPr>
        </p:pic>
        <p:pic>
          <p:nvPicPr>
            <p:cNvPr id="20" name="图片 19" descr="C:/Users/Administrator/Desktop/展示3.jpg展示3"/>
            <p:cNvPicPr>
              <a:picLocks noChangeAspect="1"/>
            </p:cNvPicPr>
            <p:nvPr/>
          </p:nvPicPr>
          <p:blipFill>
            <a:blip r:embed="rId4"/>
            <a:srcRect t="11763" b="11763"/>
            <a:stretch>
              <a:fillRect/>
            </a:stretch>
          </p:blipFill>
          <p:spPr>
            <a:xfrm>
              <a:off x="7692966" y="1236106"/>
              <a:ext cx="3376016" cy="1951759"/>
            </a:xfrm>
            <a:prstGeom prst="rect">
              <a:avLst/>
            </a:prstGeom>
          </p:spPr>
        </p:pic>
      </p:grpSp>
      <p:pic>
        <p:nvPicPr>
          <p:cNvPr id="3" name="图片 2" descr="太阳能瓦-logo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14890" y="0"/>
            <a:ext cx="1836420" cy="6985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4000"/>
    </mc:Choice>
    <mc:Fallback>
      <p:transition advTm="4000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组合 28"/>
          <p:cNvGrpSpPr/>
          <p:nvPr/>
        </p:nvGrpSpPr>
        <p:grpSpPr>
          <a:xfrm>
            <a:off x="150125" y="1124118"/>
            <a:ext cx="11791607" cy="5000606"/>
            <a:chOff x="150125" y="1059950"/>
            <a:chExt cx="11791607" cy="5000606"/>
          </a:xfrm>
        </p:grpSpPr>
        <p:grpSp>
          <p:nvGrpSpPr>
            <p:cNvPr id="23" name="组合 22"/>
            <p:cNvGrpSpPr/>
            <p:nvPr/>
          </p:nvGrpSpPr>
          <p:grpSpPr>
            <a:xfrm>
              <a:off x="150125" y="1059950"/>
              <a:ext cx="11791607" cy="4611841"/>
              <a:chOff x="150125" y="1059950"/>
              <a:chExt cx="11791607" cy="4611841"/>
            </a:xfrm>
          </p:grpSpPr>
          <p:pic>
            <p:nvPicPr>
              <p:cNvPr id="7" name="图片 6" descr="C:/Users/Administrator/Desktop/展示-1321.jpg展示-1321"/>
              <p:cNvPicPr>
                <a:picLocks noChangeAspect="1"/>
              </p:cNvPicPr>
              <p:nvPr/>
            </p:nvPicPr>
            <p:blipFill rotWithShape="1">
              <a:blip r:embed="rId1"/>
              <a:srcRect l="1396" t="-1396" r="1396" b="1396"/>
              <a:stretch>
                <a:fillRect/>
              </a:stretch>
            </p:blipFill>
            <p:spPr>
              <a:xfrm>
                <a:off x="150125" y="1059950"/>
                <a:ext cx="8025245" cy="4611841"/>
              </a:xfrm>
              <a:prstGeom prst="rect">
                <a:avLst/>
              </a:prstGeom>
            </p:spPr>
          </p:pic>
          <p:pic>
            <p:nvPicPr>
              <p:cNvPr id="27" name="图片 26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1568"/>
              <a:stretch>
                <a:fillRect/>
              </a:stretch>
            </p:blipFill>
            <p:spPr>
              <a:xfrm>
                <a:off x="8218277" y="1059950"/>
                <a:ext cx="3723455" cy="2474115"/>
              </a:xfrm>
              <a:prstGeom prst="rect">
                <a:avLst/>
              </a:prstGeom>
            </p:spPr>
          </p:pic>
        </p:grpSp>
        <p:pic>
          <p:nvPicPr>
            <p:cNvPr id="24" name="图片 23" descr="C:/Users/Administrator/Desktop/展示-别墅.jpg展示-别墅"/>
            <p:cNvPicPr>
              <a:picLocks noChangeAspect="1"/>
            </p:cNvPicPr>
            <p:nvPr/>
          </p:nvPicPr>
          <p:blipFill>
            <a:blip r:embed="rId3"/>
            <a:srcRect l="15411" r="15411"/>
            <a:stretch>
              <a:fillRect/>
            </a:stretch>
          </p:blipFill>
          <p:spPr>
            <a:xfrm>
              <a:off x="8220602" y="3575772"/>
              <a:ext cx="3721130" cy="2484784"/>
            </a:xfrm>
            <a:prstGeom prst="rect">
              <a:avLst/>
            </a:prstGeom>
          </p:spPr>
        </p:pic>
      </p:grpSp>
      <p:pic>
        <p:nvPicPr>
          <p:cNvPr id="13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 flipH="1">
            <a:off x="5894219" y="349950"/>
            <a:ext cx="403037" cy="12191992"/>
          </a:xfrm>
          <a:prstGeom prst="rect">
            <a:avLst/>
          </a:prstGeom>
        </p:spPr>
      </p:pic>
      <p:sp>
        <p:nvSpPr>
          <p:cNvPr id="22" name="矩形 21"/>
          <p:cNvSpPr/>
          <p:nvPr/>
        </p:nvSpPr>
        <p:spPr>
          <a:xfrm>
            <a:off x="369368" y="322800"/>
            <a:ext cx="188839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Villa</a:t>
            </a:r>
            <a:endParaRPr lang="zh-CN" altLang="en-US" sz="28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图片 2" descr="太阳能瓦-logo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14890" y="0"/>
            <a:ext cx="1836420" cy="6985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标题 5"/>
          <p:cNvSpPr txBox="1"/>
          <p:nvPr/>
        </p:nvSpPr>
        <p:spPr>
          <a:xfrm>
            <a:off x="256264" y="340883"/>
            <a:ext cx="4970828" cy="427975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150000"/>
              </a:lnSpc>
              <a:spcBef>
                <a:spcPct val="0"/>
              </a:spcBef>
              <a:buNone/>
              <a:defRPr sz="2400" b="1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r>
              <a:rPr lang="en-US" altLang="zh-CN" sz="28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Castles</a:t>
            </a:r>
            <a:r>
              <a:rPr lang="en-US" altLang="zh-CN" sz="2800" b="0" dirty="0" smtClean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 And </a:t>
            </a:r>
            <a:r>
              <a:rPr lang="en-US" altLang="zh-CN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Churches</a:t>
            </a:r>
            <a:endParaRPr lang="zh-CN" altLang="en-US" sz="2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0" name="Picture 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5400000" flipH="1">
            <a:off x="5894219" y="305200"/>
            <a:ext cx="403037" cy="12191992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144380" y="1157382"/>
            <a:ext cx="11887200" cy="4924926"/>
            <a:chOff x="5159068" y="290930"/>
            <a:chExt cx="11909943" cy="4622267"/>
          </a:xfrm>
        </p:grpSpPr>
        <p:pic>
          <p:nvPicPr>
            <p:cNvPr id="2" name="图片 1" descr="C:/Users/Administrator/Desktop/展示-佛教.jpg展示-佛教"/>
            <p:cNvPicPr>
              <a:picLocks noChangeAspect="1"/>
            </p:cNvPicPr>
            <p:nvPr/>
          </p:nvPicPr>
          <p:blipFill rotWithShape="1">
            <a:blip r:embed="rId2"/>
            <a:srcRect l="21247" r="21247"/>
            <a:stretch>
              <a:fillRect/>
            </a:stretch>
          </p:blipFill>
          <p:spPr>
            <a:xfrm>
              <a:off x="12056314" y="290930"/>
              <a:ext cx="5012697" cy="4622267"/>
            </a:xfrm>
            <a:prstGeom prst="rect">
              <a:avLst/>
            </a:prstGeom>
          </p:spPr>
        </p:pic>
        <p:pic>
          <p:nvPicPr>
            <p:cNvPr id="7" name="图片 6" descr="C:/Users/Administrator/Desktop/展示-佛教1.jpg展示-佛教1"/>
            <p:cNvPicPr>
              <a:picLocks noChangeAspect="1"/>
            </p:cNvPicPr>
            <p:nvPr/>
          </p:nvPicPr>
          <p:blipFill rotWithShape="1">
            <a:blip r:embed="rId3"/>
            <a:srcRect l="14005" r="14005"/>
            <a:stretch>
              <a:fillRect/>
            </a:stretch>
          </p:blipFill>
          <p:spPr>
            <a:xfrm>
              <a:off x="5159068" y="291229"/>
              <a:ext cx="6849027" cy="4621967"/>
            </a:xfrm>
            <a:prstGeom prst="rect">
              <a:avLst/>
            </a:prstGeom>
          </p:spPr>
        </p:pic>
      </p:grpSp>
      <p:pic>
        <p:nvPicPr>
          <p:cNvPr id="4" name="图片 3" descr="太阳能瓦-logo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14890" y="0"/>
            <a:ext cx="1836420" cy="6985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0"/>
    </mc:Choice>
    <mc:Fallback>
      <p:transition advClick="0" advTm="0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275475" y="1033922"/>
            <a:ext cx="11659851" cy="5195672"/>
            <a:chOff x="548191" y="1132856"/>
            <a:chExt cx="11149823" cy="4968402"/>
          </a:xfrm>
        </p:grpSpPr>
        <p:grpSp>
          <p:nvGrpSpPr>
            <p:cNvPr id="14" name="组合 13"/>
            <p:cNvGrpSpPr/>
            <p:nvPr/>
          </p:nvGrpSpPr>
          <p:grpSpPr>
            <a:xfrm>
              <a:off x="8071295" y="1137741"/>
              <a:ext cx="3626719" cy="4963516"/>
              <a:chOff x="8672559" y="1074677"/>
              <a:chExt cx="3519442" cy="4742196"/>
            </a:xfrm>
          </p:grpSpPr>
          <p:pic>
            <p:nvPicPr>
              <p:cNvPr id="10" name="图片 9" descr="C:/Users/Administrator/Desktop/展示-工厂.jpg展示-工厂"/>
              <p:cNvPicPr>
                <a:picLocks noChangeAspect="1"/>
              </p:cNvPicPr>
              <p:nvPr/>
            </p:nvPicPr>
            <p:blipFill>
              <a:blip r:embed="rId1"/>
              <a:srcRect t="8820" b="8820"/>
              <a:stretch>
                <a:fillRect/>
              </a:stretch>
            </p:blipFill>
            <p:spPr>
              <a:xfrm>
                <a:off x="8672559" y="1074677"/>
                <a:ext cx="3519441" cy="2157287"/>
              </a:xfrm>
              <a:prstGeom prst="rect">
                <a:avLst/>
              </a:prstGeom>
            </p:spPr>
          </p:pic>
          <p:pic>
            <p:nvPicPr>
              <p:cNvPr id="17" name="图片 16" descr="C:/Users/Administrator/Desktop/展示-工厂1.jpg展示-工厂1"/>
              <p:cNvPicPr>
                <a:picLocks noChangeAspect="1"/>
              </p:cNvPicPr>
              <p:nvPr/>
            </p:nvPicPr>
            <p:blipFill rotWithShape="1">
              <a:blip r:embed="rId2"/>
              <a:srcRect t="1043" b="1043"/>
              <a:stretch>
                <a:fillRect/>
              </a:stretch>
            </p:blipFill>
            <p:spPr>
              <a:xfrm>
                <a:off x="8672559" y="3301569"/>
                <a:ext cx="3519442" cy="2515304"/>
              </a:xfrm>
              <a:prstGeom prst="rect">
                <a:avLst/>
              </a:prstGeom>
            </p:spPr>
          </p:pic>
        </p:grpSp>
        <p:pic>
          <p:nvPicPr>
            <p:cNvPr id="3" name="图片 2" descr="C:/Users/Administrator/Desktop/WPS图片(1).jpegWPS图片(1)"/>
            <p:cNvPicPr>
              <a:picLocks noChangeAspect="1"/>
            </p:cNvPicPr>
            <p:nvPr/>
          </p:nvPicPr>
          <p:blipFill>
            <a:blip r:embed="rId3"/>
            <a:srcRect l="3405" r="3405"/>
            <a:stretch>
              <a:fillRect/>
            </a:stretch>
          </p:blipFill>
          <p:spPr>
            <a:xfrm>
              <a:off x="548191" y="1132856"/>
              <a:ext cx="7452603" cy="4968402"/>
            </a:xfrm>
            <a:prstGeom prst="rect">
              <a:avLst/>
            </a:prstGeom>
          </p:spPr>
        </p:pic>
      </p:grpSp>
      <p:sp>
        <p:nvSpPr>
          <p:cNvPr id="31" name="矩形 30"/>
          <p:cNvSpPr/>
          <p:nvPr/>
        </p:nvSpPr>
        <p:spPr>
          <a:xfrm>
            <a:off x="229480" y="334061"/>
            <a:ext cx="586625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b="1" kern="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Factory</a:t>
            </a:r>
            <a:r>
              <a:rPr lang="en-US" altLang="zh-CN" sz="2800" kern="0" dirty="0" smtClean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 Roof Renovation</a:t>
            </a:r>
            <a:endParaRPr lang="zh-CN" altLang="en-US" sz="2800" kern="0" dirty="0" smtClean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pic>
        <p:nvPicPr>
          <p:cNvPr id="20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 flipH="1">
            <a:off x="5894219" y="371299"/>
            <a:ext cx="403037" cy="12191992"/>
          </a:xfrm>
          <a:prstGeom prst="rect">
            <a:avLst/>
          </a:prstGeom>
        </p:spPr>
      </p:pic>
      <p:pic>
        <p:nvPicPr>
          <p:cNvPr id="2" name="图片 1" descr="太阳能瓦-logo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14890" y="0"/>
            <a:ext cx="1836420" cy="6985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771525" y="1158240"/>
            <a:ext cx="10821035" cy="4867910"/>
            <a:chOff x="726851" y="1392445"/>
            <a:chExt cx="6272697" cy="2822225"/>
          </a:xfrm>
        </p:grpSpPr>
        <p:pic>
          <p:nvPicPr>
            <p:cNvPr id="5" name="图片 4" descr="微信图片_20191115090814.jpg"/>
            <p:cNvPicPr>
              <a:picLocks noChangeAspect="1"/>
            </p:cNvPicPr>
            <p:nvPr/>
          </p:nvPicPr>
          <p:blipFill rotWithShape="1">
            <a:blip r:embed="rId1" cstate="print"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rcRect l="9009" t="28036" r="19027"/>
            <a:stretch>
              <a:fillRect/>
            </a:stretch>
          </p:blipFill>
          <p:spPr>
            <a:xfrm>
              <a:off x="2634031" y="1392445"/>
              <a:ext cx="4365517" cy="2822225"/>
            </a:xfrm>
            <a:prstGeom prst="rect">
              <a:avLst/>
            </a:prstGeom>
          </p:spPr>
        </p:pic>
        <p:pic>
          <p:nvPicPr>
            <p:cNvPr id="6" name="图片 5" descr="微信图片_20191115091216.jpg"/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26851" y="2825141"/>
              <a:ext cx="1853716" cy="1389529"/>
            </a:xfrm>
            <a:prstGeom prst="rect">
              <a:avLst/>
            </a:prstGeom>
          </p:spPr>
        </p:pic>
        <p:pic>
          <p:nvPicPr>
            <p:cNvPr id="7" name="图片 6" descr="微信图片_20191115091221.jpg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26852" y="1392445"/>
              <a:ext cx="1851504" cy="1387871"/>
            </a:xfrm>
            <a:prstGeom prst="rect">
              <a:avLst/>
            </a:prstGeom>
          </p:spPr>
        </p:pic>
      </p:grpSp>
      <p:sp>
        <p:nvSpPr>
          <p:cNvPr id="11" name="文本框 6"/>
          <p:cNvSpPr txBox="1"/>
          <p:nvPr/>
        </p:nvSpPr>
        <p:spPr>
          <a:xfrm>
            <a:off x="676735" y="624827"/>
            <a:ext cx="3429420" cy="533288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lnSpc>
                <a:spcPct val="110000"/>
              </a:lnSpc>
            </a:pPr>
            <a:r>
              <a:rPr lang="en-US" altLang="zh-CN" sz="2800" dirty="0" err="1" smtClean="0"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Hongkong</a:t>
            </a:r>
            <a:endParaRPr lang="en-US" altLang="zh-CN" sz="2800" dirty="0">
              <a:latin typeface="微软雅黑" panose="020B0503020204020204" pitchFamily="34" charset="-122"/>
              <a:ea typeface="微软雅黑" panose="020B0503020204020204" pitchFamily="34" charset="-122"/>
              <a:sym typeface="宋体" panose="02010600030101010101" pitchFamily="2" charset="-122"/>
            </a:endParaRPr>
          </a:p>
        </p:txBody>
      </p:sp>
      <p:pic>
        <p:nvPicPr>
          <p:cNvPr id="13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400000" flipH="1">
            <a:off x="5952490" y="845820"/>
            <a:ext cx="459740" cy="10821035"/>
          </a:xfrm>
          <a:prstGeom prst="rect">
            <a:avLst/>
          </a:prstGeom>
        </p:spPr>
      </p:pic>
      <p:pic>
        <p:nvPicPr>
          <p:cNvPr id="3" name="图片 2" descr="太阳能瓦-logo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914890" y="0"/>
            <a:ext cx="1836420" cy="6985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4000"/>
    </mc:Choice>
    <mc:Fallback>
      <p:transition advTm="4000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" descr="瑞典汉瓦项目照片4"/>
          <p:cNvPicPr>
            <a:picLocks noChangeAspect="1"/>
          </p:cNvPicPr>
          <p:nvPr/>
        </p:nvPicPr>
        <p:blipFill rotWithShape="1">
          <a:blip r:embed="rId1" cstate="print"/>
          <a:srcRect l="957" t="16130"/>
          <a:stretch>
            <a:fillRect/>
          </a:stretch>
        </p:blipFill>
        <p:spPr>
          <a:xfrm>
            <a:off x="8570740" y="1220570"/>
            <a:ext cx="3265775" cy="13850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1" name="图片 1" descr="瑞典汉瓦项目照片3"/>
          <p:cNvPicPr>
            <a:picLocks noChangeAspect="1"/>
          </p:cNvPicPr>
          <p:nvPr/>
        </p:nvPicPr>
        <p:blipFill rotWithShape="1">
          <a:blip r:embed="rId2" cstate="print"/>
          <a:srcRect t="16130"/>
          <a:stretch>
            <a:fillRect/>
          </a:stretch>
        </p:blipFill>
        <p:spPr>
          <a:xfrm>
            <a:off x="5465248" y="1220570"/>
            <a:ext cx="3067510" cy="1385014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2" name="TextBox 8"/>
          <p:cNvSpPr txBox="1"/>
          <p:nvPr/>
        </p:nvSpPr>
        <p:spPr>
          <a:xfrm>
            <a:off x="5604694" y="2672051"/>
            <a:ext cx="3048968" cy="60452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lnSpc>
                <a:spcPct val="110000"/>
              </a:lnSpc>
            </a:pPr>
            <a:r>
              <a:rPr lang="zh-CN" altLang="en-US" sz="1120" b="1" noProof="1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Sweden①</a:t>
            </a:r>
            <a:endParaRPr lang="zh-CN" altLang="en-US" sz="1120" b="1" noProof="1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  <a:p>
            <a:pPr>
              <a:lnSpc>
                <a:spcPct val="110000"/>
              </a:lnSpc>
            </a:pPr>
            <a:r>
              <a:rPr lang="en-US" altLang="zh-CN" sz="960" noProof="1">
                <a:latin typeface="微软雅黑 Light" panose="020B0502040204020203" pitchFamily="34" charset="-122"/>
                <a:ea typeface="微软雅黑 Light" panose="020B0502040204020203" pitchFamily="34" charset="-122"/>
                <a:sym typeface="宋体" panose="02010600030101010101" pitchFamily="2" charset="-122"/>
              </a:rPr>
              <a:t>Product</a:t>
            </a:r>
            <a:r>
              <a:rPr lang="zh-CN" altLang="en-US" sz="960" noProof="1">
                <a:latin typeface="微软雅黑 Light" panose="020B0502040204020203" pitchFamily="34" charset="-122"/>
                <a:ea typeface="微软雅黑 Light" panose="020B0502040204020203" pitchFamily="34" charset="-122"/>
                <a:sym typeface="宋体" panose="02010600030101010101" pitchFamily="2" charset="-122"/>
              </a:rPr>
              <a:t>：</a:t>
            </a:r>
            <a:r>
              <a:rPr lang="en-US" altLang="zh-CN" sz="960" noProof="1">
                <a:latin typeface="微软雅黑 Light" panose="020B0502040204020203" pitchFamily="34" charset="-122"/>
                <a:ea typeface="微软雅黑 Light" panose="020B0502040204020203" pitchFamily="34" charset="-122"/>
                <a:sym typeface="宋体" panose="02010600030101010101" pitchFamily="2" charset="-122"/>
              </a:rPr>
              <a:t>Curved </a:t>
            </a:r>
            <a:r>
              <a:rPr lang="en-US" altLang="zh-CN" sz="960" noProof="1" smtClean="0">
                <a:latin typeface="微软雅黑 Light" panose="020B0502040204020203" pitchFamily="34" charset="-122"/>
                <a:ea typeface="微软雅黑 Light" panose="020B0502040204020203" pitchFamily="34" charset="-122"/>
                <a:sym typeface="宋体" panose="02010600030101010101" pitchFamily="2" charset="-122"/>
              </a:rPr>
              <a:t>Tang</a:t>
            </a:r>
            <a:r>
              <a:rPr lang="en-US" altLang="zh-CN" sz="960" noProof="1" smtClean="0">
                <a:latin typeface="微软雅黑 Light" panose="020B0502040204020203" pitchFamily="34" charset="-122"/>
                <a:ea typeface="微软雅黑 Light" panose="020B0502040204020203" pitchFamily="34" charset="-122"/>
                <a:sym typeface="宋体" panose="02010600030101010101" pitchFamily="2" charset="-122"/>
              </a:rPr>
              <a:t>Tile</a:t>
            </a:r>
            <a:endParaRPr lang="en-US" altLang="zh-CN" sz="960" noProof="1">
              <a:latin typeface="微软雅黑 Light" panose="020B0502040204020203" pitchFamily="34" charset="-122"/>
              <a:ea typeface="微软雅黑 Light" panose="020B0502040204020203" pitchFamily="34" charset="-122"/>
              <a:sym typeface="宋体" panose="02010600030101010101" pitchFamily="2" charset="-122"/>
            </a:endParaRPr>
          </a:p>
          <a:p>
            <a:pPr>
              <a:lnSpc>
                <a:spcPct val="110000"/>
              </a:lnSpc>
            </a:pPr>
            <a:r>
              <a:rPr lang="en-US" altLang="zh-CN" sz="960" noProof="1">
                <a:latin typeface="微软雅黑 Light" panose="020B0502040204020203" pitchFamily="34" charset="-122"/>
                <a:ea typeface="微软雅黑 Light" panose="020B0502040204020203" pitchFamily="34" charset="-122"/>
                <a:sym typeface="宋体" panose="02010600030101010101" pitchFamily="2" charset="-122"/>
              </a:rPr>
              <a:t>C</a:t>
            </a:r>
            <a:r>
              <a:rPr lang="zh-CN" altLang="en-US" sz="960" noProof="1">
                <a:latin typeface="微软雅黑 Light" panose="020B0502040204020203" pitchFamily="34" charset="-122"/>
                <a:ea typeface="微软雅黑 Light" panose="020B0502040204020203" pitchFamily="34" charset="-122"/>
                <a:sym typeface="宋体" panose="02010600030101010101" pitchFamily="2" charset="-122"/>
              </a:rPr>
              <a:t>apacity：</a:t>
            </a:r>
            <a:r>
              <a:rPr lang="en-US" altLang="zh-CN" sz="960" noProof="1">
                <a:latin typeface="微软雅黑 Light" panose="020B0502040204020203" pitchFamily="34" charset="-122"/>
                <a:ea typeface="微软雅黑 Light" panose="020B0502040204020203" pitchFamily="34" charset="-122"/>
                <a:sym typeface="宋体" panose="02010600030101010101" pitchFamily="2" charset="-122"/>
              </a:rPr>
              <a:t>5.2kw</a:t>
            </a:r>
            <a:endParaRPr lang="en-US" altLang="zh-CN" sz="960" b="1" noProof="1">
              <a:latin typeface="微软雅黑 Light" panose="020B0502040204020203" pitchFamily="34" charset="-122"/>
              <a:ea typeface="微软雅黑 Light" panose="020B0502040204020203" pitchFamily="34" charset="-122"/>
              <a:sym typeface="宋体" panose="02010600030101010101" pitchFamily="2" charset="-122"/>
            </a:endParaRPr>
          </a:p>
        </p:txBody>
      </p:sp>
      <p:sp>
        <p:nvSpPr>
          <p:cNvPr id="33" name="TextBox 8"/>
          <p:cNvSpPr txBox="1"/>
          <p:nvPr/>
        </p:nvSpPr>
        <p:spPr>
          <a:xfrm>
            <a:off x="9064116" y="2672051"/>
            <a:ext cx="2357727" cy="60452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lnSpc>
                <a:spcPct val="110000"/>
              </a:lnSpc>
            </a:pPr>
            <a:r>
              <a:rPr lang="zh-CN" altLang="en-US" sz="1120" b="1" noProof="1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Sweden②</a:t>
            </a:r>
            <a:endParaRPr lang="zh-CN" altLang="en-US" sz="1120" b="1" noProof="1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  <a:p>
            <a:pPr>
              <a:lnSpc>
                <a:spcPct val="110000"/>
              </a:lnSpc>
            </a:pPr>
            <a:r>
              <a:rPr lang="en-US" altLang="zh-CN" sz="960" dirty="0">
                <a:latin typeface="微软雅黑 Light" panose="020B0502040204020203" pitchFamily="34" charset="-122"/>
                <a:ea typeface="微软雅黑 Light" panose="020B0502040204020203" pitchFamily="34" charset="-122"/>
                <a:sym typeface="宋体" panose="02010600030101010101" pitchFamily="2" charset="-122"/>
              </a:rPr>
              <a:t>Product</a:t>
            </a:r>
            <a:r>
              <a:rPr lang="zh-CN" altLang="en-US" sz="960" dirty="0">
                <a:latin typeface="微软雅黑 Light" panose="020B0502040204020203" pitchFamily="34" charset="-122"/>
                <a:ea typeface="微软雅黑 Light" panose="020B0502040204020203" pitchFamily="34" charset="-122"/>
                <a:sym typeface="宋体" panose="02010600030101010101" pitchFamily="2" charset="-122"/>
              </a:rPr>
              <a:t>：</a:t>
            </a:r>
            <a:r>
              <a:rPr lang="en-US" altLang="zh-CN" sz="960" dirty="0">
                <a:latin typeface="微软雅黑 Light" panose="020B0502040204020203" pitchFamily="34" charset="-122"/>
                <a:ea typeface="微软雅黑 Light" panose="020B0502040204020203" pitchFamily="34" charset="-122"/>
                <a:sym typeface="宋体" panose="02010600030101010101" pitchFamily="2" charset="-122"/>
              </a:rPr>
              <a:t>Curved Tang</a:t>
            </a:r>
            <a:r>
              <a:rPr lang="en-US" altLang="zh-CN" sz="960" dirty="0" smtClean="0">
                <a:latin typeface="微软雅黑 Light" panose="020B0502040204020203" pitchFamily="34" charset="-122"/>
                <a:ea typeface="微软雅黑 Light" panose="020B0502040204020203" pitchFamily="34" charset="-122"/>
                <a:sym typeface="宋体" panose="02010600030101010101" pitchFamily="2" charset="-122"/>
              </a:rPr>
              <a:t>Tile</a:t>
            </a:r>
            <a:endParaRPr lang="en-US" altLang="zh-CN" sz="960" noProof="1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  <a:p>
            <a:pPr>
              <a:lnSpc>
                <a:spcPct val="110000"/>
              </a:lnSpc>
            </a:pPr>
            <a:r>
              <a:rPr lang="en-US" altLang="zh-CN" sz="960" dirty="0">
                <a:latin typeface="微软雅黑 Light" panose="020B0502040204020203" pitchFamily="34" charset="-122"/>
                <a:ea typeface="微软雅黑 Light" panose="020B0502040204020203" pitchFamily="34" charset="-122"/>
                <a:sym typeface="宋体" panose="02010600030101010101" pitchFamily="2" charset="-122"/>
              </a:rPr>
              <a:t>C</a:t>
            </a:r>
            <a:r>
              <a:rPr lang="zh-CN" altLang="en-US" sz="960" dirty="0">
                <a:latin typeface="微软雅黑 Light" panose="020B0502040204020203" pitchFamily="34" charset="-122"/>
                <a:ea typeface="微软雅黑 Light" panose="020B0502040204020203" pitchFamily="34" charset="-122"/>
                <a:sym typeface="宋体" panose="02010600030101010101" pitchFamily="2" charset="-122"/>
              </a:rPr>
              <a:t>apacity：</a:t>
            </a:r>
            <a:r>
              <a:rPr lang="en-US" altLang="zh-CN" sz="960" dirty="0">
                <a:latin typeface="微软雅黑 Light" panose="020B0502040204020203" pitchFamily="34" charset="-122"/>
                <a:ea typeface="微软雅黑 Light" panose="020B0502040204020203" pitchFamily="34" charset="-122"/>
                <a:sym typeface="宋体" panose="02010600030101010101" pitchFamily="2" charset="-122"/>
              </a:rPr>
              <a:t>5.7kw</a:t>
            </a:r>
            <a:endParaRPr lang="zh-CN" altLang="en-US" sz="1120" b="1" noProof="1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34" name="文本框 6"/>
          <p:cNvSpPr txBox="1"/>
          <p:nvPr/>
        </p:nvSpPr>
        <p:spPr>
          <a:xfrm>
            <a:off x="385689" y="602341"/>
            <a:ext cx="2425306" cy="533288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lnSpc>
                <a:spcPct val="110000"/>
              </a:lnSpc>
            </a:pPr>
            <a:r>
              <a:rPr lang="zh-CN" altLang="en-US" sz="2800" noProof="1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Sweden</a:t>
            </a:r>
            <a:endParaRPr lang="en-US" altLang="zh-CN" sz="2800" dirty="0">
              <a:latin typeface="微软雅黑" panose="020B0503020204020204" pitchFamily="34" charset="-122"/>
              <a:ea typeface="微软雅黑" panose="020B0503020204020204" pitchFamily="34" charset="-122"/>
              <a:sym typeface="宋体" panose="02010600030101010101" pitchFamily="2" charset="-122"/>
            </a:endParaRPr>
          </a:p>
        </p:txBody>
      </p:sp>
      <p:pic>
        <p:nvPicPr>
          <p:cNvPr id="35" name="图片 1" descr="瑞典汉瓦项目照片2"/>
          <p:cNvPicPr>
            <a:picLocks noChangeAspect="1"/>
          </p:cNvPicPr>
          <p:nvPr/>
        </p:nvPicPr>
        <p:blipFill rotWithShape="1">
          <a:blip r:embed="rId3" cstate="print"/>
          <a:srcRect t="14041"/>
          <a:stretch>
            <a:fillRect/>
          </a:stretch>
        </p:blipFill>
        <p:spPr>
          <a:xfrm>
            <a:off x="5465249" y="3513378"/>
            <a:ext cx="3248948" cy="146568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6" name="图片 2" descr="瑞典汉瓦项目照片1"/>
          <p:cNvPicPr>
            <a:picLocks noChangeAspect="1"/>
          </p:cNvPicPr>
          <p:nvPr/>
        </p:nvPicPr>
        <p:blipFill rotWithShape="1">
          <a:blip r:embed="rId4" cstate="print"/>
          <a:srcRect t="14041"/>
          <a:stretch>
            <a:fillRect/>
          </a:stretch>
        </p:blipFill>
        <p:spPr>
          <a:xfrm>
            <a:off x="8761868" y="3513378"/>
            <a:ext cx="3084394" cy="146568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7" name="TextBox 8"/>
          <p:cNvSpPr txBox="1"/>
          <p:nvPr/>
        </p:nvSpPr>
        <p:spPr>
          <a:xfrm>
            <a:off x="5604694" y="5100108"/>
            <a:ext cx="3048968" cy="60452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lnSpc>
                <a:spcPct val="110000"/>
              </a:lnSpc>
            </a:pPr>
            <a:r>
              <a:rPr lang="zh-CN" altLang="en-US" sz="1120" b="1" noProof="1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Sweden③</a:t>
            </a:r>
            <a:endParaRPr lang="zh-CN" altLang="en-US" sz="1120" b="1" noProof="1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  <a:p>
            <a:pPr>
              <a:lnSpc>
                <a:spcPct val="110000"/>
              </a:lnSpc>
            </a:pPr>
            <a:r>
              <a:rPr lang="en-US" altLang="zh-CN" sz="960" noProof="1">
                <a:latin typeface="微软雅黑 Light" panose="020B0502040204020203" pitchFamily="34" charset="-122"/>
                <a:ea typeface="微软雅黑 Light" panose="020B0502040204020203" pitchFamily="34" charset="-122"/>
                <a:sym typeface="宋体" panose="02010600030101010101" pitchFamily="2" charset="-122"/>
              </a:rPr>
              <a:t>Product</a:t>
            </a:r>
            <a:r>
              <a:rPr lang="zh-CN" altLang="en-US" sz="960" noProof="1">
                <a:latin typeface="微软雅黑 Light" panose="020B0502040204020203" pitchFamily="34" charset="-122"/>
                <a:ea typeface="微软雅黑 Light" panose="020B0502040204020203" pitchFamily="34" charset="-122"/>
                <a:sym typeface="宋体" panose="02010600030101010101" pitchFamily="2" charset="-122"/>
              </a:rPr>
              <a:t>：</a:t>
            </a:r>
            <a:r>
              <a:rPr lang="en-US" altLang="zh-CN" sz="960" noProof="1">
                <a:latin typeface="微软雅黑 Light" panose="020B0502040204020203" pitchFamily="34" charset="-122"/>
                <a:ea typeface="微软雅黑 Light" panose="020B0502040204020203" pitchFamily="34" charset="-122"/>
                <a:sym typeface="宋体" panose="02010600030101010101" pitchFamily="2" charset="-122"/>
              </a:rPr>
              <a:t>Curved Tang</a:t>
            </a:r>
            <a:r>
              <a:rPr lang="en-US" altLang="zh-CN" sz="960" noProof="1" smtClean="0">
                <a:latin typeface="微软雅黑 Light" panose="020B0502040204020203" pitchFamily="34" charset="-122"/>
                <a:ea typeface="微软雅黑 Light" panose="020B0502040204020203" pitchFamily="34" charset="-122"/>
                <a:sym typeface="宋体" panose="02010600030101010101" pitchFamily="2" charset="-122"/>
              </a:rPr>
              <a:t>Tile</a:t>
            </a:r>
            <a:endParaRPr lang="en-US" altLang="zh-CN" sz="960" noProof="1">
              <a:latin typeface="微软雅黑 Light" panose="020B0502040204020203" pitchFamily="34" charset="-122"/>
              <a:ea typeface="微软雅黑 Light" panose="020B0502040204020203" pitchFamily="34" charset="-122"/>
              <a:sym typeface="宋体" panose="02010600030101010101" pitchFamily="2" charset="-122"/>
            </a:endParaRPr>
          </a:p>
          <a:p>
            <a:pPr>
              <a:lnSpc>
                <a:spcPct val="110000"/>
              </a:lnSpc>
            </a:pPr>
            <a:r>
              <a:rPr lang="en-US" altLang="zh-CN" sz="960" noProof="1">
                <a:latin typeface="微软雅黑 Light" panose="020B0502040204020203" pitchFamily="34" charset="-122"/>
                <a:ea typeface="微软雅黑 Light" panose="020B0502040204020203" pitchFamily="34" charset="-122"/>
                <a:sym typeface="宋体" panose="02010600030101010101" pitchFamily="2" charset="-122"/>
              </a:rPr>
              <a:t>C</a:t>
            </a:r>
            <a:r>
              <a:rPr lang="zh-CN" altLang="en-US" sz="960" noProof="1">
                <a:latin typeface="微软雅黑 Light" panose="020B0502040204020203" pitchFamily="34" charset="-122"/>
                <a:ea typeface="微软雅黑 Light" panose="020B0502040204020203" pitchFamily="34" charset="-122"/>
                <a:sym typeface="宋体" panose="02010600030101010101" pitchFamily="2" charset="-122"/>
              </a:rPr>
              <a:t>apacity：</a:t>
            </a:r>
            <a:r>
              <a:rPr lang="en-US" altLang="zh-CN" sz="960" noProof="1">
                <a:latin typeface="微软雅黑 Light" panose="020B0502040204020203" pitchFamily="34" charset="-122"/>
                <a:ea typeface="微软雅黑 Light" panose="020B0502040204020203" pitchFamily="34" charset="-122"/>
                <a:sym typeface="宋体" panose="02010600030101010101" pitchFamily="2" charset="-122"/>
              </a:rPr>
              <a:t>6.2kw</a:t>
            </a:r>
            <a:endParaRPr lang="en-US" altLang="zh-CN" sz="960" b="1" noProof="1">
              <a:latin typeface="微软雅黑 Light" panose="020B0502040204020203" pitchFamily="34" charset="-122"/>
              <a:ea typeface="微软雅黑 Light" panose="020B0502040204020203" pitchFamily="34" charset="-122"/>
              <a:sym typeface="宋体" panose="02010600030101010101" pitchFamily="2" charset="-122"/>
            </a:endParaRPr>
          </a:p>
        </p:txBody>
      </p:sp>
      <p:sp>
        <p:nvSpPr>
          <p:cNvPr id="38" name="TextBox 8"/>
          <p:cNvSpPr txBox="1"/>
          <p:nvPr/>
        </p:nvSpPr>
        <p:spPr>
          <a:xfrm>
            <a:off x="9064116" y="5100108"/>
            <a:ext cx="2357727" cy="60452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lnSpc>
                <a:spcPct val="110000"/>
              </a:lnSpc>
            </a:pPr>
            <a:r>
              <a:rPr lang="zh-CN" altLang="en-US" sz="1120" b="1" noProof="1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Sweden④</a:t>
            </a:r>
            <a:endParaRPr lang="zh-CN" altLang="en-US" sz="1120" b="1" noProof="1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  <a:p>
            <a:pPr>
              <a:lnSpc>
                <a:spcPct val="110000"/>
              </a:lnSpc>
            </a:pPr>
            <a:r>
              <a:rPr lang="en-US" altLang="zh-CN" sz="960" dirty="0">
                <a:latin typeface="微软雅黑 Light" panose="020B0502040204020203" pitchFamily="34" charset="-122"/>
                <a:ea typeface="微软雅黑 Light" panose="020B0502040204020203" pitchFamily="34" charset="-122"/>
                <a:sym typeface="宋体" panose="02010600030101010101" pitchFamily="2" charset="-122"/>
              </a:rPr>
              <a:t>Product</a:t>
            </a:r>
            <a:r>
              <a:rPr lang="zh-CN" altLang="en-US" sz="960" dirty="0">
                <a:latin typeface="微软雅黑 Light" panose="020B0502040204020203" pitchFamily="34" charset="-122"/>
                <a:ea typeface="微软雅黑 Light" panose="020B0502040204020203" pitchFamily="34" charset="-122"/>
                <a:sym typeface="宋体" panose="02010600030101010101" pitchFamily="2" charset="-122"/>
              </a:rPr>
              <a:t>：</a:t>
            </a:r>
            <a:r>
              <a:rPr lang="en-US" altLang="zh-CN" sz="960" dirty="0">
                <a:latin typeface="微软雅黑 Light" panose="020B0502040204020203" pitchFamily="34" charset="-122"/>
                <a:ea typeface="微软雅黑 Light" panose="020B0502040204020203" pitchFamily="34" charset="-122"/>
                <a:sym typeface="宋体" panose="02010600030101010101" pitchFamily="2" charset="-122"/>
              </a:rPr>
              <a:t>Curved Tang</a:t>
            </a:r>
            <a:r>
              <a:rPr lang="en-US" altLang="zh-CN" sz="960" dirty="0" smtClean="0">
                <a:latin typeface="微软雅黑 Light" panose="020B0502040204020203" pitchFamily="34" charset="-122"/>
                <a:ea typeface="微软雅黑 Light" panose="020B0502040204020203" pitchFamily="34" charset="-122"/>
                <a:sym typeface="宋体" panose="02010600030101010101" pitchFamily="2" charset="-122"/>
              </a:rPr>
              <a:t>Tile</a:t>
            </a:r>
            <a:endParaRPr lang="en-US" altLang="zh-CN" sz="960" noProof="1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  <a:p>
            <a:pPr>
              <a:lnSpc>
                <a:spcPct val="110000"/>
              </a:lnSpc>
            </a:pPr>
            <a:r>
              <a:rPr lang="en-US" altLang="zh-CN" sz="960" dirty="0">
                <a:latin typeface="微软雅黑 Light" panose="020B0502040204020203" pitchFamily="34" charset="-122"/>
                <a:ea typeface="微软雅黑 Light" panose="020B0502040204020203" pitchFamily="34" charset="-122"/>
                <a:sym typeface="宋体" panose="02010600030101010101" pitchFamily="2" charset="-122"/>
              </a:rPr>
              <a:t>C</a:t>
            </a:r>
            <a:r>
              <a:rPr lang="zh-CN" altLang="en-US" sz="960" dirty="0">
                <a:latin typeface="微软雅黑 Light" panose="020B0502040204020203" pitchFamily="34" charset="-122"/>
                <a:ea typeface="微软雅黑 Light" panose="020B0502040204020203" pitchFamily="34" charset="-122"/>
                <a:sym typeface="宋体" panose="02010600030101010101" pitchFamily="2" charset="-122"/>
              </a:rPr>
              <a:t>apacity：</a:t>
            </a:r>
            <a:r>
              <a:rPr lang="en-US" altLang="zh-CN" sz="960" dirty="0">
                <a:latin typeface="微软雅黑 Light" panose="020B0502040204020203" pitchFamily="34" charset="-122"/>
                <a:ea typeface="微软雅黑 Light" panose="020B0502040204020203" pitchFamily="34" charset="-122"/>
                <a:sym typeface="宋体" panose="02010600030101010101" pitchFamily="2" charset="-122"/>
              </a:rPr>
              <a:t>6.6kw</a:t>
            </a:r>
            <a:endParaRPr lang="zh-CN" altLang="en-US" sz="1120" b="1" noProof="1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pic>
        <p:nvPicPr>
          <p:cNvPr id="39" name="图片 38" descr="IMG_181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85689" y="1220570"/>
            <a:ext cx="5011320" cy="3758490"/>
          </a:xfrm>
          <a:prstGeom prst="rect">
            <a:avLst/>
          </a:prstGeom>
        </p:spPr>
      </p:pic>
      <p:sp>
        <p:nvSpPr>
          <p:cNvPr id="40" name="TextBox 8"/>
          <p:cNvSpPr txBox="1"/>
          <p:nvPr/>
        </p:nvSpPr>
        <p:spPr>
          <a:xfrm>
            <a:off x="685471" y="5100108"/>
            <a:ext cx="2090535" cy="60452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lnSpc>
                <a:spcPct val="110000"/>
              </a:lnSpc>
            </a:pPr>
            <a:r>
              <a:rPr lang="zh-CN" altLang="en-US" sz="1120" b="1" noProof="1" smtClean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Sweden</a:t>
            </a:r>
            <a:endParaRPr lang="zh-CN" altLang="en-US" sz="1120" b="1" noProof="1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  <a:p>
            <a:pPr>
              <a:lnSpc>
                <a:spcPct val="110000"/>
              </a:lnSpc>
            </a:pPr>
            <a:r>
              <a:rPr lang="en-US" altLang="zh-CN" sz="960" noProof="1">
                <a:latin typeface="微软雅黑 Light" panose="020B0502040204020203" pitchFamily="34" charset="-122"/>
                <a:ea typeface="微软雅黑 Light" panose="020B0502040204020203" pitchFamily="34" charset="-122"/>
                <a:sym typeface="宋体" panose="02010600030101010101" pitchFamily="2" charset="-122"/>
              </a:rPr>
              <a:t>Product</a:t>
            </a:r>
            <a:r>
              <a:rPr lang="zh-CN" altLang="en-US" sz="960" noProof="1">
                <a:latin typeface="微软雅黑 Light" panose="020B0502040204020203" pitchFamily="34" charset="-122"/>
                <a:ea typeface="微软雅黑 Light" panose="020B0502040204020203" pitchFamily="34" charset="-122"/>
                <a:sym typeface="宋体" panose="02010600030101010101" pitchFamily="2" charset="-122"/>
              </a:rPr>
              <a:t>：</a:t>
            </a:r>
            <a:r>
              <a:rPr lang="en-US" altLang="zh-CN" sz="960" noProof="1">
                <a:latin typeface="微软雅黑 Light" panose="020B0502040204020203" pitchFamily="34" charset="-122"/>
                <a:ea typeface="微软雅黑 Light" panose="020B0502040204020203" pitchFamily="34" charset="-122"/>
                <a:sym typeface="宋体" panose="02010600030101010101" pitchFamily="2" charset="-122"/>
              </a:rPr>
              <a:t>Curved Tang</a:t>
            </a:r>
            <a:r>
              <a:rPr lang="en-US" altLang="zh-CN" sz="960" noProof="1" smtClean="0">
                <a:latin typeface="微软雅黑 Light" panose="020B0502040204020203" pitchFamily="34" charset="-122"/>
                <a:ea typeface="微软雅黑 Light" panose="020B0502040204020203" pitchFamily="34" charset="-122"/>
                <a:sym typeface="宋体" panose="02010600030101010101" pitchFamily="2" charset="-122"/>
              </a:rPr>
              <a:t>Tile</a:t>
            </a:r>
            <a:endParaRPr lang="en-US" altLang="zh-CN" sz="960" noProof="1">
              <a:latin typeface="微软雅黑 Light" panose="020B0502040204020203" pitchFamily="34" charset="-122"/>
              <a:ea typeface="微软雅黑 Light" panose="020B0502040204020203" pitchFamily="34" charset="-122"/>
              <a:sym typeface="宋体" panose="02010600030101010101" pitchFamily="2" charset="-122"/>
            </a:endParaRPr>
          </a:p>
          <a:p>
            <a:pPr>
              <a:lnSpc>
                <a:spcPct val="110000"/>
              </a:lnSpc>
            </a:pPr>
            <a:r>
              <a:rPr lang="en-US" altLang="zh-CN" sz="960" noProof="1">
                <a:latin typeface="微软雅黑 Light" panose="020B0502040204020203" pitchFamily="34" charset="-122"/>
                <a:ea typeface="微软雅黑 Light" panose="020B0502040204020203" pitchFamily="34" charset="-122"/>
                <a:sym typeface="宋体" panose="02010600030101010101" pitchFamily="2" charset="-122"/>
              </a:rPr>
              <a:t>C</a:t>
            </a:r>
            <a:r>
              <a:rPr lang="zh-CN" altLang="en-US" sz="960" noProof="1">
                <a:latin typeface="微软雅黑 Light" panose="020B0502040204020203" pitchFamily="34" charset="-122"/>
                <a:ea typeface="微软雅黑 Light" panose="020B0502040204020203" pitchFamily="34" charset="-122"/>
                <a:sym typeface="宋体" panose="02010600030101010101" pitchFamily="2" charset="-122"/>
              </a:rPr>
              <a:t>apacity：</a:t>
            </a:r>
            <a:r>
              <a:rPr lang="en-US" altLang="zh-CN" sz="960" noProof="1">
                <a:latin typeface="微软雅黑 Light" panose="020B0502040204020203" pitchFamily="34" charset="-122"/>
                <a:ea typeface="微软雅黑 Light" panose="020B0502040204020203" pitchFamily="34" charset="-122"/>
                <a:sym typeface="宋体" panose="02010600030101010101" pitchFamily="2" charset="-122"/>
              </a:rPr>
              <a:t>6.2kw</a:t>
            </a:r>
            <a:endParaRPr lang="en-US" altLang="zh-CN" sz="960" b="1" noProof="1">
              <a:latin typeface="微软雅黑 Light" panose="020B0502040204020203" pitchFamily="34" charset="-122"/>
              <a:ea typeface="微软雅黑 Light" panose="020B0502040204020203" pitchFamily="34" charset="-122"/>
              <a:sym typeface="宋体" panose="02010600030101010101" pitchFamily="2" charset="-122"/>
            </a:endParaRPr>
          </a:p>
        </p:txBody>
      </p:sp>
      <p:pic>
        <p:nvPicPr>
          <p:cNvPr id="16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 flipH="1">
            <a:off x="5824175" y="377132"/>
            <a:ext cx="459933" cy="12275722"/>
          </a:xfrm>
          <a:prstGeom prst="rect">
            <a:avLst/>
          </a:prstGeom>
        </p:spPr>
      </p:pic>
      <p:pic>
        <p:nvPicPr>
          <p:cNvPr id="3" name="图片 2" descr="太阳能瓦-logo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14890" y="0"/>
            <a:ext cx="1836420" cy="6985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4000"/>
    </mc:Choice>
    <mc:Fallback>
      <p:transition advTm="400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>
            <p:custDataLst>
              <p:tags r:id="rId1"/>
            </p:custDataLst>
          </p:nvPr>
        </p:nvSpPr>
        <p:spPr>
          <a:xfrm>
            <a:off x="7747135" y="3069793"/>
            <a:ext cx="3356829" cy="276860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pPr lvl="0"/>
            <a:r>
              <a:rPr lang="en-US" altLang="zh-CN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P</a:t>
            </a:r>
            <a:r>
              <a:rPr lang="en-US" altLang="zh-CN" dirty="0" smtClean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roduct Sh</a:t>
            </a:r>
            <a:r>
              <a:rPr lang="en-US" altLang="zh-CN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owroom</a:t>
            </a:r>
            <a:endParaRPr lang="zh-CN" altLang="en-US" dirty="0">
              <a:latin typeface="微软雅黑 Light" panose="020B0502040204020203" pitchFamily="34" charset="-122"/>
              <a:ea typeface="微软雅黑 Light" panose="020B0502040204020203" pitchFamily="34" charset="-122"/>
              <a:sym typeface="+mn-ea"/>
            </a:endParaRPr>
          </a:p>
        </p:txBody>
      </p:sp>
      <p:sp>
        <p:nvSpPr>
          <p:cNvPr id="13" name="矩形 12"/>
          <p:cNvSpPr/>
          <p:nvPr>
            <p:custDataLst>
              <p:tags r:id="rId2"/>
            </p:custDataLst>
          </p:nvPr>
        </p:nvSpPr>
        <p:spPr>
          <a:xfrm>
            <a:off x="7747135" y="3585316"/>
            <a:ext cx="3137018" cy="276999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pPr lvl="0">
              <a:defRPr/>
            </a:pPr>
            <a:r>
              <a:rPr lang="en-US" altLang="zh-CN" b="1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</a:t>
            </a:r>
            <a:r>
              <a:rPr lang="en-US" altLang="zh-CN" dirty="0" smtClean="0">
                <a:latin typeface="微软雅黑 Light" panose="020B0502040204020203" pitchFamily="34" charset="-122"/>
                <a:ea typeface="微软雅黑 Light" panose="020B0502040204020203" pitchFamily="34" charset="-122"/>
                <a:sym typeface="+mn-ea"/>
              </a:rPr>
              <a:t>nstallation </a:t>
            </a:r>
            <a:r>
              <a:rPr lang="en-US" altLang="zh-CN" dirty="0">
                <a:latin typeface="微软雅黑 Light" panose="020B0502040204020203" pitchFamily="34" charset="-122"/>
                <a:ea typeface="微软雅黑 Light" panose="020B0502040204020203" pitchFamily="34" charset="-122"/>
                <a:sym typeface="+mn-ea"/>
              </a:rPr>
              <a:t>Process </a:t>
            </a:r>
            <a:endParaRPr lang="en-US" altLang="zh-CN" dirty="0">
              <a:latin typeface="微软雅黑 Light" panose="020B0502040204020203" pitchFamily="34" charset="-122"/>
              <a:ea typeface="微软雅黑 Light" panose="020B0502040204020203" pitchFamily="34" charset="-122"/>
              <a:sym typeface="+mn-ea"/>
            </a:endParaRPr>
          </a:p>
        </p:txBody>
      </p:sp>
      <p:sp>
        <p:nvSpPr>
          <p:cNvPr id="14" name="矩形 13"/>
          <p:cNvSpPr/>
          <p:nvPr>
            <p:custDataLst>
              <p:tags r:id="rId3"/>
            </p:custDataLst>
          </p:nvPr>
        </p:nvSpPr>
        <p:spPr>
          <a:xfrm>
            <a:off x="7747135" y="4130889"/>
            <a:ext cx="4004250" cy="276860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pPr lvl="0"/>
            <a:r>
              <a:rPr lang="en-US" altLang="zh-CN" b="1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T</a:t>
            </a:r>
            <a:r>
              <a:rPr lang="en-US" altLang="zh-CN" dirty="0" smtClean="0">
                <a:latin typeface="微软雅黑 Light" panose="020B0502040204020203" pitchFamily="34" charset="-122"/>
                <a:ea typeface="微软雅黑 Light" panose="020B0502040204020203" pitchFamily="34" charset="-122"/>
                <a:sym typeface="+mn-ea"/>
              </a:rPr>
              <a:t>angTile System </a:t>
            </a:r>
            <a:r>
              <a:rPr lang="en-US" altLang="zh-CN" dirty="0">
                <a:latin typeface="微软雅黑 Light" panose="020B0502040204020203" pitchFamily="34" charset="-122"/>
                <a:ea typeface="微软雅黑 Light" panose="020B0502040204020203" pitchFamily="34" charset="-122"/>
                <a:sym typeface="+mn-ea"/>
              </a:rPr>
              <a:t>Diagram</a:t>
            </a:r>
            <a:endParaRPr lang="zh-CN" altLang="en-US" dirty="0">
              <a:latin typeface="微软雅黑 Light" panose="020B0502040204020203" pitchFamily="34" charset="-122"/>
              <a:ea typeface="微软雅黑 Light" panose="020B0502040204020203" pitchFamily="34" charset="-122"/>
              <a:sym typeface="+mn-ea"/>
            </a:endParaRPr>
          </a:p>
        </p:txBody>
      </p:sp>
      <p:sp>
        <p:nvSpPr>
          <p:cNvPr id="15" name="矩形 14"/>
          <p:cNvSpPr/>
          <p:nvPr>
            <p:custDataLst>
              <p:tags r:id="rId4"/>
            </p:custDataLst>
          </p:nvPr>
        </p:nvSpPr>
        <p:spPr>
          <a:xfrm>
            <a:off x="7747135" y="4603798"/>
            <a:ext cx="2263140" cy="276860"/>
          </a:xfrm>
          <a:prstGeom prst="rect">
            <a:avLst/>
          </a:prstGeom>
        </p:spPr>
        <p:txBody>
          <a:bodyPr wrap="none" lIns="0" tIns="0" rIns="0" bIns="0" anchor="ctr">
            <a:spAutoFit/>
          </a:bodyPr>
          <a:lstStyle/>
          <a:p>
            <a:pPr lvl="0"/>
            <a:r>
              <a:rPr lang="en-US" altLang="zh-CN" b="1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A</a:t>
            </a:r>
            <a:r>
              <a:rPr lang="en-US" altLang="zh-CN" dirty="0" smtClean="0">
                <a:latin typeface="微软雅黑 Light" panose="020B0502040204020203" pitchFamily="34" charset="-122"/>
                <a:ea typeface="微软雅黑 Light" panose="020B0502040204020203" pitchFamily="34" charset="-122"/>
                <a:sym typeface="+mn-ea"/>
              </a:rPr>
              <a:t>pplication </a:t>
            </a:r>
            <a:r>
              <a:rPr lang="en-US" altLang="zh-CN" dirty="0">
                <a:latin typeface="微软雅黑 Light" panose="020B0502040204020203" pitchFamily="34" charset="-122"/>
                <a:ea typeface="微软雅黑 Light" panose="020B0502040204020203" pitchFamily="34" charset="-122"/>
                <a:sym typeface="+mn-ea"/>
              </a:rPr>
              <a:t>scenarios </a:t>
            </a:r>
            <a:endParaRPr lang="zh-CN" altLang="en-US" dirty="0">
              <a:latin typeface="微软雅黑 Light" panose="020B0502040204020203" pitchFamily="34" charset="-122"/>
              <a:ea typeface="微软雅黑 Light" panose="020B0502040204020203" pitchFamily="34" charset="-122"/>
              <a:sym typeface="+mn-ea"/>
            </a:endParaRPr>
          </a:p>
        </p:txBody>
      </p:sp>
      <p:cxnSp>
        <p:nvCxnSpPr>
          <p:cNvPr id="18" name="直接连接符 17"/>
          <p:cNvCxnSpPr/>
          <p:nvPr>
            <p:custDataLst>
              <p:tags r:id="rId5"/>
            </p:custDataLst>
          </p:nvPr>
        </p:nvCxnSpPr>
        <p:spPr>
          <a:xfrm>
            <a:off x="7714226" y="3386074"/>
            <a:ext cx="3169927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接连接符 18"/>
          <p:cNvCxnSpPr/>
          <p:nvPr>
            <p:custDataLst>
              <p:tags r:id="rId6"/>
            </p:custDataLst>
          </p:nvPr>
        </p:nvCxnSpPr>
        <p:spPr>
          <a:xfrm>
            <a:off x="7714226" y="3913223"/>
            <a:ext cx="3169927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接连接符 19"/>
          <p:cNvCxnSpPr/>
          <p:nvPr>
            <p:custDataLst>
              <p:tags r:id="rId7"/>
            </p:custDataLst>
          </p:nvPr>
        </p:nvCxnSpPr>
        <p:spPr>
          <a:xfrm>
            <a:off x="7714226" y="4421322"/>
            <a:ext cx="3169927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接连接符 20"/>
          <p:cNvCxnSpPr/>
          <p:nvPr>
            <p:custDataLst>
              <p:tags r:id="rId8"/>
            </p:custDataLst>
          </p:nvPr>
        </p:nvCxnSpPr>
        <p:spPr>
          <a:xfrm>
            <a:off x="7714226" y="4929421"/>
            <a:ext cx="3169927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接连接符 27"/>
          <p:cNvCxnSpPr/>
          <p:nvPr>
            <p:custDataLst>
              <p:tags r:id="rId9"/>
            </p:custDataLst>
          </p:nvPr>
        </p:nvCxnSpPr>
        <p:spPr>
          <a:xfrm>
            <a:off x="7714226" y="2887293"/>
            <a:ext cx="3169927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矩形 21"/>
          <p:cNvSpPr/>
          <p:nvPr>
            <p:custDataLst>
              <p:tags r:id="rId10"/>
            </p:custDataLst>
          </p:nvPr>
        </p:nvSpPr>
        <p:spPr>
          <a:xfrm>
            <a:off x="7097445" y="3015372"/>
            <a:ext cx="443659" cy="443659"/>
          </a:xfrm>
          <a:prstGeom prst="rect">
            <a:avLst/>
          </a:prstGeom>
          <a:solidFill>
            <a:srgbClr val="E6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dirty="0" smtClean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2</a:t>
            </a:r>
            <a:endParaRPr lang="zh-CN" altLang="en-US" sz="2000" b="1" dirty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23" name="矩形 22"/>
          <p:cNvSpPr/>
          <p:nvPr>
            <p:custDataLst>
              <p:tags r:id="rId11"/>
            </p:custDataLst>
          </p:nvPr>
        </p:nvSpPr>
        <p:spPr>
          <a:xfrm>
            <a:off x="7097445" y="3519318"/>
            <a:ext cx="443659" cy="443659"/>
          </a:xfrm>
          <a:prstGeom prst="rect">
            <a:avLst/>
          </a:prstGeom>
          <a:solidFill>
            <a:srgbClr val="E6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dirty="0" smtClean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3</a:t>
            </a:r>
            <a:endParaRPr lang="zh-CN" altLang="en-US" sz="2000" b="1" dirty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24" name="矩形 23"/>
          <p:cNvSpPr/>
          <p:nvPr>
            <p:custDataLst>
              <p:tags r:id="rId12"/>
            </p:custDataLst>
          </p:nvPr>
        </p:nvSpPr>
        <p:spPr>
          <a:xfrm>
            <a:off x="7097444" y="4032465"/>
            <a:ext cx="443659" cy="443659"/>
          </a:xfrm>
          <a:prstGeom prst="rect">
            <a:avLst/>
          </a:prstGeom>
          <a:solidFill>
            <a:srgbClr val="E6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dirty="0" smtClean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4</a:t>
            </a:r>
            <a:endParaRPr lang="zh-CN" altLang="en-US" sz="2000" b="1" dirty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25" name="矩形 24"/>
          <p:cNvSpPr/>
          <p:nvPr>
            <p:custDataLst>
              <p:tags r:id="rId13"/>
            </p:custDataLst>
          </p:nvPr>
        </p:nvSpPr>
        <p:spPr>
          <a:xfrm>
            <a:off x="7097445" y="4556801"/>
            <a:ext cx="443659" cy="443659"/>
          </a:xfrm>
          <a:prstGeom prst="rect">
            <a:avLst/>
          </a:prstGeom>
          <a:solidFill>
            <a:srgbClr val="E6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dirty="0" smtClean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5</a:t>
            </a:r>
            <a:endParaRPr lang="zh-CN" altLang="en-US" sz="2000" b="1" dirty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32" name="矩形 31"/>
          <p:cNvSpPr/>
          <p:nvPr>
            <p:custDataLst>
              <p:tags r:id="rId14"/>
            </p:custDataLst>
          </p:nvPr>
        </p:nvSpPr>
        <p:spPr>
          <a:xfrm>
            <a:off x="7097445" y="2499857"/>
            <a:ext cx="443659" cy="443659"/>
          </a:xfrm>
          <a:prstGeom prst="rect">
            <a:avLst/>
          </a:prstGeom>
          <a:solidFill>
            <a:srgbClr val="E6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dirty="0" smtClean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1</a:t>
            </a:r>
            <a:endParaRPr lang="zh-CN" altLang="en-US" sz="2000" b="1" dirty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13" r="27216"/>
          <a:stretch>
            <a:fillRect/>
          </a:stretch>
        </p:blipFill>
        <p:spPr>
          <a:xfrm flipH="1">
            <a:off x="0" y="1"/>
            <a:ext cx="6495393" cy="6857999"/>
          </a:xfrm>
          <a:prstGeom prst="rect">
            <a:avLst/>
          </a:prstGeom>
        </p:spPr>
      </p:pic>
      <p:sp>
        <p:nvSpPr>
          <p:cNvPr id="69" name="文本框 68"/>
          <p:cNvSpPr txBox="1"/>
          <p:nvPr/>
        </p:nvSpPr>
        <p:spPr>
          <a:xfrm>
            <a:off x="7654239" y="1853073"/>
            <a:ext cx="27757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CATALOGUE</a:t>
            </a:r>
            <a:endParaRPr lang="zh-CN" altLang="en-US" sz="28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8" name="矩形 37"/>
          <p:cNvSpPr/>
          <p:nvPr>
            <p:custDataLst>
              <p:tags r:id="rId16"/>
            </p:custDataLst>
          </p:nvPr>
        </p:nvSpPr>
        <p:spPr>
          <a:xfrm>
            <a:off x="7747135" y="2577409"/>
            <a:ext cx="3356830" cy="276860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pPr>
              <a:defRPr/>
            </a:pPr>
            <a:r>
              <a:rPr lang="en-US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M</a:t>
            </a:r>
            <a:r>
              <a:rPr lang="en-US" altLang="zh-CN" dirty="0">
                <a:latin typeface="微软雅黑 Light" panose="020B0502040204020203" pitchFamily="34" charset="-122"/>
                <a:ea typeface="微软雅黑 Light" panose="020B0502040204020203" pitchFamily="34" charset="-122"/>
                <a:cs typeface="+mn-ea"/>
              </a:rPr>
              <a:t>ain Pr</a:t>
            </a:r>
            <a:r>
              <a:rPr lang="zh-CN" altLang="en-US" dirty="0">
                <a:latin typeface="微软雅黑 Light" panose="020B0502040204020203" pitchFamily="34" charset="-122"/>
                <a:ea typeface="微软雅黑 Light" panose="020B0502040204020203" pitchFamily="34" charset="-122"/>
                <a:cs typeface="+mn-ea"/>
              </a:rPr>
              <a:t>oduc</a:t>
            </a:r>
            <a:r>
              <a:rPr lang="en-US" altLang="zh-CN" dirty="0">
                <a:latin typeface="微软雅黑 Light" panose="020B0502040204020203" pitchFamily="34" charset="-122"/>
                <a:ea typeface="微软雅黑 Light" panose="020B0502040204020203" pitchFamily="34" charset="-122"/>
                <a:cs typeface="+mn-ea"/>
              </a:rPr>
              <a:t>t</a:t>
            </a:r>
            <a:r>
              <a:rPr lang="zh-CN" altLang="en-US" dirty="0" smtClean="0">
                <a:latin typeface="微软雅黑 Light" panose="020B0502040204020203" pitchFamily="34" charset="-122"/>
                <a:ea typeface="微软雅黑 Light" panose="020B0502040204020203" pitchFamily="34" charset="-122"/>
                <a:cs typeface="+mn-ea"/>
              </a:rPr>
              <a:t>s</a:t>
            </a:r>
            <a:endParaRPr lang="zh-CN" altLang="en-US" dirty="0">
              <a:latin typeface="微软雅黑 Light" panose="020B0502040204020203" pitchFamily="34" charset="-122"/>
              <a:ea typeface="微软雅黑 Light" panose="020B0502040204020203" pitchFamily="34" charset="-122"/>
              <a:cs typeface="+mn-ea"/>
              <a:sym typeface="Arial" panose="020B0604020202020204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0"/>
    </mc:Choice>
    <mc:Fallback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6"/>
          <p:cNvSpPr txBox="1"/>
          <p:nvPr/>
        </p:nvSpPr>
        <p:spPr>
          <a:xfrm>
            <a:off x="442262" y="1208110"/>
            <a:ext cx="2142340" cy="533288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lnSpc>
                <a:spcPct val="110000"/>
              </a:lnSpc>
              <a:buFont typeface="Wingdings" panose="05000000000000000000" pitchFamily="2" charset="2"/>
              <a:buNone/>
            </a:pPr>
            <a:r>
              <a:rPr lang="en-US" altLang="zh-CN" sz="2800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Denmark</a:t>
            </a:r>
            <a:endParaRPr lang="en-US" altLang="zh-CN" sz="2800" dirty="0">
              <a:latin typeface="微软雅黑" panose="020B0503020204020204" pitchFamily="34" charset="-122"/>
              <a:ea typeface="微软雅黑" panose="020B0503020204020204" pitchFamily="34" charset="-122"/>
              <a:sym typeface="宋体" panose="02010600030101010101" pitchFamily="2" charset="-122"/>
            </a:endParaRPr>
          </a:p>
        </p:txBody>
      </p:sp>
      <p:pic>
        <p:nvPicPr>
          <p:cNvPr id="12" name="图片 11" descr="C:/Users/Administrator/Desktop/1-3.jpg1-3"/>
          <p:cNvPicPr>
            <a:picLocks noChangeAspect="1"/>
          </p:cNvPicPr>
          <p:nvPr/>
        </p:nvPicPr>
        <p:blipFill>
          <a:blip r:embed="rId1"/>
          <a:srcRect l="1" r="1"/>
          <a:stretch>
            <a:fillRect/>
          </a:stretch>
        </p:blipFill>
        <p:spPr>
          <a:xfrm>
            <a:off x="505326" y="1801504"/>
            <a:ext cx="4261387" cy="3196041"/>
          </a:xfrm>
          <a:prstGeom prst="rect">
            <a:avLst/>
          </a:prstGeom>
        </p:spPr>
      </p:pic>
      <p:pic>
        <p:nvPicPr>
          <p:cNvPr id="7" name="图片 6" descr="微信图片_2019111509103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250921" y="1801504"/>
            <a:ext cx="2397031" cy="3196041"/>
          </a:xfrm>
          <a:prstGeom prst="rect">
            <a:avLst/>
          </a:prstGeom>
        </p:spPr>
      </p:pic>
      <p:pic>
        <p:nvPicPr>
          <p:cNvPr id="13" name="图片 12" descr="微信图片_2019111509134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52626" y="1801504"/>
            <a:ext cx="4261389" cy="3196041"/>
          </a:xfrm>
          <a:prstGeom prst="rect">
            <a:avLst/>
          </a:prstGeom>
        </p:spPr>
      </p:pic>
      <p:sp>
        <p:nvSpPr>
          <p:cNvPr id="14" name="文本框 6"/>
          <p:cNvSpPr txBox="1"/>
          <p:nvPr/>
        </p:nvSpPr>
        <p:spPr>
          <a:xfrm>
            <a:off x="6904309" y="1208110"/>
            <a:ext cx="3409862" cy="566309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lnSpc>
                <a:spcPct val="110000"/>
              </a:lnSpc>
              <a:buFont typeface="Wingdings" panose="05000000000000000000" pitchFamily="2" charset="2"/>
              <a:buNone/>
            </a:pPr>
            <a:r>
              <a:rPr lang="en-US" altLang="zh-CN" sz="2800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Czech Republic</a:t>
            </a:r>
            <a:endParaRPr lang="en-US" altLang="zh-CN" sz="2800" dirty="0">
              <a:latin typeface="微软雅黑" panose="020B0503020204020204" pitchFamily="34" charset="-122"/>
              <a:ea typeface="微软雅黑" panose="020B0503020204020204" pitchFamily="34" charset="-122"/>
              <a:sym typeface="宋体" panose="02010600030101010101" pitchFamily="2" charset="-122"/>
            </a:endParaRPr>
          </a:p>
        </p:txBody>
      </p:sp>
      <p:pic>
        <p:nvPicPr>
          <p:cNvPr id="15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 flipH="1">
            <a:off x="5815330" y="-375920"/>
            <a:ext cx="459740" cy="11206480"/>
          </a:xfrm>
          <a:prstGeom prst="rect">
            <a:avLst/>
          </a:prstGeom>
        </p:spPr>
      </p:pic>
      <p:pic>
        <p:nvPicPr>
          <p:cNvPr id="3" name="图片 2" descr="太阳能瓦-logo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14890" y="0"/>
            <a:ext cx="1836420" cy="6985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4000"/>
    </mc:Choice>
    <mc:Fallback>
      <p:transition advTm="4000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6"/>
          <p:cNvSpPr txBox="1"/>
          <p:nvPr/>
        </p:nvSpPr>
        <p:spPr>
          <a:xfrm>
            <a:off x="1100998" y="1122148"/>
            <a:ext cx="3429420" cy="533288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lnSpc>
                <a:spcPct val="110000"/>
              </a:lnSpc>
              <a:buFont typeface="Wingdings" panose="05000000000000000000" pitchFamily="2" charset="2"/>
              <a:buNone/>
            </a:pPr>
            <a:r>
              <a:rPr lang="en-US" altLang="zh-CN" sz="2800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Thailand</a:t>
            </a:r>
            <a:endParaRPr lang="en-US" altLang="zh-CN" sz="2800" dirty="0">
              <a:latin typeface="微软雅黑" panose="020B0503020204020204" pitchFamily="34" charset="-122"/>
              <a:ea typeface="微软雅黑" panose="020B0503020204020204" pitchFamily="34" charset="-122"/>
              <a:sym typeface="宋体" panose="02010600030101010101" pitchFamily="2" charset="-122"/>
            </a:endParaRPr>
          </a:p>
        </p:txBody>
      </p:sp>
      <p:sp>
        <p:nvSpPr>
          <p:cNvPr id="11" name="文本框 6"/>
          <p:cNvSpPr txBox="1"/>
          <p:nvPr/>
        </p:nvSpPr>
        <p:spPr>
          <a:xfrm>
            <a:off x="6304023" y="1122148"/>
            <a:ext cx="3429420" cy="533288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lnSpc>
                <a:spcPct val="110000"/>
              </a:lnSpc>
              <a:buFont typeface="Wingdings" panose="05000000000000000000" pitchFamily="2" charset="2"/>
              <a:buNone/>
            </a:pPr>
            <a:r>
              <a:rPr lang="en-US" altLang="zh-CN" sz="2800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Vietnam</a:t>
            </a:r>
            <a:endParaRPr lang="en-US" altLang="zh-CN" sz="2800" dirty="0">
              <a:latin typeface="微软雅黑" panose="020B0503020204020204" pitchFamily="34" charset="-122"/>
              <a:ea typeface="微软雅黑" panose="020B0503020204020204" pitchFamily="34" charset="-122"/>
              <a:sym typeface="宋体" panose="02010600030101010101" pitchFamily="2" charset="-122"/>
            </a:endParaRPr>
          </a:p>
        </p:txBody>
      </p:sp>
      <p:pic>
        <p:nvPicPr>
          <p:cNvPr id="12" name="图片 11" descr="微信图片_20190428083011.jpg"/>
          <p:cNvPicPr>
            <a:picLocks noChangeAspect="1"/>
          </p:cNvPicPr>
          <p:nvPr/>
        </p:nvPicPr>
        <p:blipFill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61088" y="1671237"/>
            <a:ext cx="4773181" cy="3567952"/>
          </a:xfrm>
          <a:prstGeom prst="rect">
            <a:avLst/>
          </a:prstGeom>
        </p:spPr>
      </p:pic>
      <p:pic>
        <p:nvPicPr>
          <p:cNvPr id="13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 flipH="1">
            <a:off x="5809615" y="488950"/>
            <a:ext cx="459740" cy="9992360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1079725" y="1671235"/>
            <a:ext cx="4902462" cy="3567953"/>
            <a:chOff x="1079725" y="1466277"/>
            <a:chExt cx="4902462" cy="3567953"/>
          </a:xfrm>
        </p:grpSpPr>
        <p:grpSp>
          <p:nvGrpSpPr>
            <p:cNvPr id="2" name="组合 1"/>
            <p:cNvGrpSpPr/>
            <p:nvPr/>
          </p:nvGrpSpPr>
          <p:grpSpPr>
            <a:xfrm>
              <a:off x="1100998" y="1466277"/>
              <a:ext cx="4881189" cy="3567953"/>
              <a:chOff x="2199656" y="452190"/>
              <a:chExt cx="4881189" cy="3567953"/>
            </a:xfrm>
          </p:grpSpPr>
          <p:pic>
            <p:nvPicPr>
              <p:cNvPr id="6" name="图片 5" descr="泰国观音寺效果图.jpg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rightnessContrast bright="20000" contrast="2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4226482" y="452190"/>
                <a:ext cx="2854363" cy="3567953"/>
              </a:xfrm>
              <a:prstGeom prst="rect">
                <a:avLst/>
              </a:prstGeom>
            </p:spPr>
          </p:pic>
          <p:pic>
            <p:nvPicPr>
              <p:cNvPr id="7" name="图片 6" descr="351600a01af87f676d6f868450d825d.jpg"/>
              <p:cNvPicPr>
                <a:picLocks noChangeAspect="1"/>
              </p:cNvPicPr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2199656" y="452191"/>
                <a:ext cx="2004732" cy="3563970"/>
              </a:xfrm>
              <a:prstGeom prst="rect">
                <a:avLst/>
              </a:prstGeom>
            </p:spPr>
          </p:pic>
        </p:grpSp>
        <p:pic>
          <p:nvPicPr>
            <p:cNvPr id="16" name="图片 15"/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20000" contrast="20000"/>
                      </a14:imgEffect>
                    </a14:imgLayer>
                  </a14:imgProps>
                </a:ext>
              </a:extLst>
            </a:blip>
            <a:srcRect l="11762"/>
            <a:stretch>
              <a:fillRect/>
            </a:stretch>
          </p:blipFill>
          <p:spPr>
            <a:xfrm rot="1209574">
              <a:off x="1079725" y="1769393"/>
              <a:ext cx="2247741" cy="2621003"/>
            </a:xfrm>
            <a:prstGeom prst="rect">
              <a:avLst/>
            </a:prstGeom>
          </p:spPr>
        </p:pic>
      </p:grpSp>
      <p:pic>
        <p:nvPicPr>
          <p:cNvPr id="4" name="图片 3" descr="太阳能瓦-logo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914890" y="0"/>
            <a:ext cx="1836420" cy="6985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4000"/>
    </mc:Choice>
    <mc:Fallback>
      <p:transition advTm="4000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本框 6"/>
          <p:cNvSpPr txBox="1"/>
          <p:nvPr/>
        </p:nvSpPr>
        <p:spPr>
          <a:xfrm>
            <a:off x="463467" y="716902"/>
            <a:ext cx="3429420" cy="533288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lnSpc>
                <a:spcPct val="110000"/>
              </a:lnSpc>
              <a:buFont typeface="Wingdings" panose="05000000000000000000" pitchFamily="2" charset="2"/>
              <a:buNone/>
            </a:pPr>
            <a:r>
              <a:rPr lang="en-US" altLang="zh-CN" sz="2800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Japan</a:t>
            </a:r>
            <a:endParaRPr lang="en-US" altLang="zh-CN" sz="2800" dirty="0">
              <a:latin typeface="微软雅黑" panose="020B0503020204020204" pitchFamily="34" charset="-122"/>
              <a:ea typeface="微软雅黑" panose="020B0503020204020204" pitchFamily="34" charset="-122"/>
              <a:sym typeface="宋体" panose="02010600030101010101" pitchFamily="2" charset="-122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463550" y="1323975"/>
            <a:ext cx="11247755" cy="4556760"/>
            <a:chOff x="4258280" y="1483116"/>
            <a:chExt cx="7508052" cy="3409708"/>
          </a:xfrm>
        </p:grpSpPr>
        <p:pic>
          <p:nvPicPr>
            <p:cNvPr id="11" name="Picture 3"/>
            <p:cNvPicPr>
              <a:picLocks noChangeAspect="1" noChangeArrowheads="1"/>
            </p:cNvPicPr>
            <p:nvPr/>
          </p:nvPicPr>
          <p:blipFill rotWithShape="1">
            <a:blip r:embed="rId1" cstate="print"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rcRect l="4406" r="2695"/>
            <a:stretch>
              <a:fillRect/>
            </a:stretch>
          </p:blipFill>
          <p:spPr bwMode="auto">
            <a:xfrm>
              <a:off x="4258280" y="1483116"/>
              <a:ext cx="5508558" cy="34097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2" name="组合 1"/>
            <p:cNvGrpSpPr/>
            <p:nvPr/>
          </p:nvGrpSpPr>
          <p:grpSpPr>
            <a:xfrm>
              <a:off x="9825101" y="1483117"/>
              <a:ext cx="1941231" cy="3409707"/>
              <a:chOff x="8940593" y="3092212"/>
              <a:chExt cx="1941231" cy="3409707"/>
            </a:xfrm>
          </p:grpSpPr>
          <p:pic>
            <p:nvPicPr>
              <p:cNvPr id="13" name="Picture 5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8940593" y="4935294"/>
                <a:ext cx="1932265" cy="15666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4" name="Picture 6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8940593" y="3092212"/>
                <a:ext cx="1941231" cy="18006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  <p:pic>
        <p:nvPicPr>
          <p:cNvPr id="15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 flipH="1">
            <a:off x="5790565" y="433705"/>
            <a:ext cx="459740" cy="11355070"/>
          </a:xfrm>
          <a:prstGeom prst="rect">
            <a:avLst/>
          </a:prstGeom>
        </p:spPr>
      </p:pic>
      <p:pic>
        <p:nvPicPr>
          <p:cNvPr id="3" name="图片 2" descr="太阳能瓦-logo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14890" y="0"/>
            <a:ext cx="1836420" cy="6985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4000"/>
    </mc:Choice>
    <mc:Fallback>
      <p:transition advTm="4000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3481" r="6968"/>
          <a:stretch>
            <a:fillRect/>
          </a:stretch>
        </p:blipFill>
        <p:spPr>
          <a:xfrm>
            <a:off x="234705" y="1313782"/>
            <a:ext cx="11707086" cy="5338353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234706" y="237952"/>
            <a:ext cx="11707085" cy="6414183"/>
          </a:xfrm>
          <a:prstGeom prst="rect">
            <a:avLst/>
          </a:prstGeom>
          <a:gradFill flip="none" rotWithShape="1">
            <a:gsLst>
              <a:gs pos="0">
                <a:srgbClr val="E60000">
                  <a:shade val="67500"/>
                  <a:satMod val="115000"/>
                </a:srgbClr>
              </a:gs>
              <a:gs pos="54000">
                <a:srgbClr val="E60000">
                  <a:shade val="100000"/>
                  <a:satMod val="115000"/>
                  <a:alpha val="50000"/>
                </a:srgb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00"/>
          </a:p>
        </p:txBody>
      </p:sp>
      <p:sp>
        <p:nvSpPr>
          <p:cNvPr id="5" name="矩形 4"/>
          <p:cNvSpPr/>
          <p:nvPr/>
        </p:nvSpPr>
        <p:spPr>
          <a:xfrm>
            <a:off x="1905" y="1220470"/>
            <a:ext cx="5469255" cy="254825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" dist="25400" dir="3000000" sx="105000" sy="105000" algn="c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00"/>
          </a:p>
        </p:txBody>
      </p:sp>
      <p:sp>
        <p:nvSpPr>
          <p:cNvPr id="9" name="textbox 420"/>
          <p:cNvSpPr/>
          <p:nvPr/>
        </p:nvSpPr>
        <p:spPr>
          <a:xfrm>
            <a:off x="7112777" y="1220437"/>
            <a:ext cx="3309298" cy="544327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dist" rtl="0" eaLnBrk="0">
              <a:lnSpc>
                <a:spcPct val="111000"/>
              </a:lnSpc>
            </a:pPr>
            <a:endParaRPr lang="x-none" altLang="x-none" sz="400" spc="-300" dirty="0">
              <a:solidFill>
                <a:schemeClr val="bg1"/>
              </a:solidFill>
            </a:endParaRPr>
          </a:p>
          <a:p>
            <a:pPr marL="13335" algn="dist">
              <a:lnSpc>
                <a:spcPct val="84000"/>
              </a:lnSpc>
              <a:spcBef>
                <a:spcPts val="0"/>
              </a:spcBef>
            </a:pPr>
            <a:r>
              <a:rPr sz="3600" b="1" spc="-3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T </a:t>
            </a:r>
            <a:r>
              <a:rPr sz="3600" b="1" spc="-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H A N K  Y O U</a:t>
            </a:r>
            <a:endParaRPr lang="x-none" altLang="x-none" sz="3600" b="1" spc="-300" dirty="0">
              <a:solidFill>
                <a:schemeClr val="bg1"/>
              </a:solidFill>
            </a:endParaRPr>
          </a:p>
        </p:txBody>
      </p:sp>
      <p:pic>
        <p:nvPicPr>
          <p:cNvPr id="4" name="图片 3" descr="联系方式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3585" y="1837690"/>
            <a:ext cx="6271895" cy="1726565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8173085" y="-113030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/>
          </a:p>
        </p:txBody>
      </p:sp>
      <p:pic>
        <p:nvPicPr>
          <p:cNvPr id="6" name="图片 5" descr="太阳能瓦 logo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855" y="1313815"/>
            <a:ext cx="5252720" cy="23444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矩形 64"/>
          <p:cNvSpPr/>
          <p:nvPr/>
        </p:nvSpPr>
        <p:spPr>
          <a:xfrm>
            <a:off x="0" y="0"/>
            <a:ext cx="12192000" cy="3168873"/>
          </a:xfrm>
          <a:prstGeom prst="rect">
            <a:avLst/>
          </a:prstGeom>
          <a:solidFill>
            <a:srgbClr val="E6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/>
        </p:nvSpPr>
        <p:spPr>
          <a:xfrm>
            <a:off x="1151395" y="4890736"/>
            <a:ext cx="2623248" cy="6451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zh-CN" sz="1200" kern="0" dirty="0">
                <a:latin typeface="微软雅黑 Light" panose="020B0502040204020203" pitchFamily="34" charset="-122"/>
                <a:ea typeface="微软雅黑 Light" panose="020B0502040204020203" pitchFamily="34" charset="-122"/>
                <a:cs typeface="Times New Roman" panose="02020603050405020304" pitchFamily="18" charset="0"/>
                <a:sym typeface="+mn-ea"/>
              </a:rPr>
              <a:t>Arch </a:t>
            </a:r>
            <a:r>
              <a:rPr lang="en-US" altLang="zh-CN" sz="1200" kern="0" dirty="0" smtClean="0">
                <a:latin typeface="微软雅黑 Light" panose="020B0502040204020203" pitchFamily="34" charset="-122"/>
                <a:ea typeface="微软雅黑 Light" panose="020B0502040204020203" pitchFamily="34" charset="-122"/>
                <a:cs typeface="Times New Roman" panose="02020603050405020304" pitchFamily="18" charset="0"/>
                <a:sym typeface="+mn-ea"/>
              </a:rPr>
              <a:t>form</a:t>
            </a:r>
            <a:endParaRPr lang="en-US" altLang="zh-CN" sz="1200" kern="0" dirty="0" smtClean="0">
              <a:latin typeface="微软雅黑 Light" panose="020B0502040204020203" pitchFamily="34" charset="-122"/>
              <a:ea typeface="微软雅黑 Light" panose="020B0502040204020203" pitchFamily="34" charset="-122"/>
              <a:cs typeface="Times New Roman" panose="02020603050405020304" pitchFamily="18" charset="0"/>
              <a:sym typeface="+mn-ea"/>
            </a:endParaRPr>
          </a:p>
          <a:p>
            <a:pPr lvl="0">
              <a:defRPr/>
            </a:pPr>
            <a:r>
              <a:rPr lang="en-US" altLang="zh-CN" sz="1200" kern="0" dirty="0" smtClean="0">
                <a:latin typeface="微软雅黑 Light" panose="020B0502040204020203" pitchFamily="34" charset="-122"/>
                <a:ea typeface="微软雅黑 Light" panose="020B0502040204020203" pitchFamily="34" charset="-122"/>
                <a:cs typeface="Times New Roman" panose="02020603050405020304" pitchFamily="18" charset="0"/>
                <a:sym typeface="+mn-ea"/>
              </a:rPr>
              <a:t>Tile function</a:t>
            </a:r>
            <a:endParaRPr lang="en-US" altLang="zh-CN" sz="1200" kern="0" dirty="0" smtClean="0">
              <a:latin typeface="微软雅黑 Light" panose="020B0502040204020203" pitchFamily="34" charset="-122"/>
              <a:ea typeface="微软雅黑 Light" panose="020B0502040204020203" pitchFamily="34" charset="-122"/>
              <a:cs typeface="Times New Roman" panose="02020603050405020304" pitchFamily="18" charset="0"/>
              <a:sym typeface="+mn-ea"/>
            </a:endParaRPr>
          </a:p>
          <a:p>
            <a:pPr lvl="0">
              <a:defRPr/>
            </a:pPr>
            <a:r>
              <a:rPr lang="en-US" altLang="zh-CN" sz="1200" kern="0" dirty="0" smtClean="0">
                <a:latin typeface="微软雅黑 Light" panose="020B0502040204020203" pitchFamily="34" charset="-122"/>
                <a:ea typeface="微软雅黑 Light" panose="020B0502040204020203" pitchFamily="34" charset="-122"/>
                <a:cs typeface="Times New Roman" panose="02020603050405020304" pitchFamily="18" charset="0"/>
                <a:sym typeface="+mn-ea"/>
              </a:rPr>
              <a:t>Architectural </a:t>
            </a:r>
            <a:r>
              <a:rPr lang="en-US" altLang="zh-CN" sz="1200" kern="0" dirty="0">
                <a:latin typeface="微软雅黑 Light" panose="020B0502040204020203" pitchFamily="34" charset="-122"/>
                <a:ea typeface="微软雅黑 Light" panose="020B0502040204020203" pitchFamily="34" charset="-122"/>
                <a:cs typeface="Times New Roman" panose="02020603050405020304" pitchFamily="18" charset="0"/>
                <a:sym typeface="+mn-ea"/>
              </a:rPr>
              <a:t>integration</a:t>
            </a:r>
            <a:endParaRPr kumimoji="0" lang="zh-CN" altLang="en-US" sz="12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 Light" panose="020B0502040204020203" pitchFamily="34" charset="-122"/>
              <a:ea typeface="微软雅黑 Light" panose="020B0502040204020203" pitchFamily="34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3828141" y="4890736"/>
            <a:ext cx="262324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zh-CN" sz="1200" kern="0" dirty="0">
                <a:latin typeface="微软雅黑 Light" panose="020B0502040204020203" pitchFamily="34" charset="-122"/>
                <a:ea typeface="微软雅黑 Light" panose="020B0502040204020203" pitchFamily="34" charset="-122"/>
                <a:cs typeface="Times New Roman" panose="02020603050405020304" pitchFamily="18" charset="0"/>
                <a:sym typeface="+mn-ea"/>
              </a:rPr>
              <a:t>Efficient photovoltaic power </a:t>
            </a:r>
            <a:r>
              <a:rPr lang="en-US" altLang="zh-CN" sz="1200" kern="0" dirty="0" smtClean="0">
                <a:latin typeface="微软雅黑 Light" panose="020B0502040204020203" pitchFamily="34" charset="-122"/>
                <a:ea typeface="微软雅黑 Light" panose="020B0502040204020203" pitchFamily="34" charset="-122"/>
                <a:cs typeface="Times New Roman" panose="02020603050405020304" pitchFamily="18" charset="0"/>
                <a:sym typeface="+mn-ea"/>
              </a:rPr>
              <a:t>Electricity </a:t>
            </a:r>
            <a:r>
              <a:rPr lang="en-US" altLang="zh-CN" sz="1200" kern="0" dirty="0">
                <a:latin typeface="微软雅黑 Light" panose="020B0502040204020203" pitchFamily="34" charset="-122"/>
                <a:ea typeface="微软雅黑 Light" panose="020B0502040204020203" pitchFamily="34" charset="-122"/>
                <a:cs typeface="Times New Roman" panose="02020603050405020304" pitchFamily="18" charset="0"/>
                <a:sym typeface="+mn-ea"/>
              </a:rPr>
              <a:t>does not cost money</a:t>
            </a:r>
            <a:endParaRPr kumimoji="0" lang="zh-CN" altLang="en-US" sz="12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 Light" panose="020B0502040204020203" pitchFamily="34" charset="-122"/>
              <a:ea typeface="微软雅黑 Light" panose="020B0502040204020203" pitchFamily="34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39" name="矩形 38"/>
          <p:cNvSpPr/>
          <p:nvPr/>
        </p:nvSpPr>
        <p:spPr>
          <a:xfrm>
            <a:off x="1045863" y="570507"/>
            <a:ext cx="367051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zh-CN" sz="2400" kern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Photovoltaic </a:t>
            </a:r>
            <a:r>
              <a:rPr lang="en-US" altLang="zh-CN" sz="2400" kern="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Power</a:t>
            </a:r>
            <a:endParaRPr lang="en-US" altLang="zh-CN" sz="2400" kern="0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lvl="0">
              <a:defRPr/>
            </a:pPr>
            <a:r>
              <a:rPr lang="en-US" altLang="zh-CN" sz="2400" kern="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Beautiful Roof</a:t>
            </a:r>
            <a:endParaRPr lang="en-US" altLang="zh-CN" sz="2400" kern="0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lvl="0">
              <a:defRPr/>
            </a:pPr>
            <a:r>
              <a:rPr lang="en-US" altLang="zh-CN" sz="2400" kern="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Power Free</a:t>
            </a:r>
            <a:endParaRPr kumimoji="0" lang="zh-CN" altLang="en-US" sz="2400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40" name="矩形 39"/>
          <p:cNvSpPr/>
          <p:nvPr/>
        </p:nvSpPr>
        <p:spPr>
          <a:xfrm>
            <a:off x="1082191" y="278804"/>
            <a:ext cx="447815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zh-CN" sz="1600" kern="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Times New Roman" panose="02020603050405020304" pitchFamily="18" charset="0"/>
                <a:sym typeface="+mn-ea"/>
              </a:rPr>
              <a:t>Power free, modern and </a:t>
            </a:r>
            <a:r>
              <a:rPr lang="en-US" altLang="zh-CN" sz="1600" kern="0" dirty="0" smtClean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Times New Roman" panose="02020603050405020304" pitchFamily="18" charset="0"/>
                <a:sym typeface="+mn-ea"/>
              </a:rPr>
              <a:t>beautiful</a:t>
            </a:r>
            <a:endParaRPr kumimoji="0" lang="zh-CN" altLang="en-US" sz="1600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 Light" panose="020B0502040204020203" pitchFamily="34" charset="-122"/>
              <a:ea typeface="微软雅黑 Light" panose="020B0502040204020203" pitchFamily="34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41" name="矩形 40"/>
          <p:cNvSpPr/>
          <p:nvPr/>
        </p:nvSpPr>
        <p:spPr>
          <a:xfrm>
            <a:off x="9268942" y="4890736"/>
            <a:ext cx="262324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zh-CN" sz="1200" kern="0" dirty="0">
                <a:latin typeface="微软雅黑 Light" panose="020B0502040204020203" pitchFamily="34" charset="-122"/>
                <a:ea typeface="微软雅黑 Light" panose="020B0502040204020203" pitchFamily="34" charset="-122"/>
                <a:cs typeface="Times New Roman" panose="02020603050405020304" pitchFamily="18" charset="0"/>
                <a:sym typeface="+mn-ea"/>
              </a:rPr>
              <a:t>Photovoltaic power </a:t>
            </a:r>
            <a:r>
              <a:rPr lang="en-US" altLang="zh-CN" sz="1200" kern="0" dirty="0" smtClean="0">
                <a:latin typeface="微软雅黑 Light" panose="020B0502040204020203" pitchFamily="34" charset="-122"/>
                <a:ea typeface="微软雅黑 Light" panose="020B0502040204020203" pitchFamily="34" charset="-122"/>
                <a:cs typeface="Times New Roman" panose="02020603050405020304" pitchFamily="18" charset="0"/>
                <a:sym typeface="+mn-ea"/>
              </a:rPr>
              <a:t>Generation</a:t>
            </a:r>
            <a:endParaRPr lang="en-US" altLang="zh-CN" sz="1200" kern="0" dirty="0" smtClean="0">
              <a:latin typeface="微软雅黑 Light" panose="020B0502040204020203" pitchFamily="34" charset="-122"/>
              <a:ea typeface="微软雅黑 Light" panose="020B0502040204020203" pitchFamily="34" charset="-122"/>
              <a:cs typeface="Times New Roman" panose="02020603050405020304" pitchFamily="18" charset="0"/>
              <a:sym typeface="+mn-ea"/>
            </a:endParaRPr>
          </a:p>
          <a:p>
            <a:pPr lvl="0">
              <a:defRPr/>
            </a:pPr>
            <a:r>
              <a:rPr lang="en-US" altLang="zh-CN" sz="1200" kern="0" dirty="0" smtClean="0">
                <a:latin typeface="微软雅黑 Light" panose="020B0502040204020203" pitchFamily="34" charset="-122"/>
                <a:ea typeface="微软雅黑 Light" panose="020B0502040204020203" pitchFamily="34" charset="-122"/>
                <a:cs typeface="Times New Roman" panose="02020603050405020304" pitchFamily="18" charset="0"/>
                <a:sym typeface="+mn-ea"/>
              </a:rPr>
              <a:t>Without Destroying </a:t>
            </a:r>
            <a:r>
              <a:rPr lang="en-US" altLang="zh-CN" sz="1200" kern="0" dirty="0">
                <a:latin typeface="微软雅黑 Light" panose="020B0502040204020203" pitchFamily="34" charset="-122"/>
                <a:ea typeface="微软雅黑 Light" panose="020B0502040204020203" pitchFamily="34" charset="-122"/>
                <a:cs typeface="Times New Roman" panose="02020603050405020304" pitchFamily="18" charset="0"/>
                <a:sym typeface="+mn-ea"/>
              </a:rPr>
              <a:t>the </a:t>
            </a:r>
            <a:r>
              <a:rPr lang="en-US" altLang="zh-CN" sz="1200" kern="0" dirty="0" smtClean="0">
                <a:latin typeface="微软雅黑 Light" panose="020B0502040204020203" pitchFamily="34" charset="-122"/>
                <a:ea typeface="微软雅黑 Light" panose="020B0502040204020203" pitchFamily="34" charset="-122"/>
                <a:cs typeface="Times New Roman" panose="02020603050405020304" pitchFamily="18" charset="0"/>
                <a:sym typeface="+mn-ea"/>
              </a:rPr>
              <a:t>Roof</a:t>
            </a:r>
            <a:endParaRPr lang="en-US" altLang="zh-CN" sz="1200" kern="0" dirty="0" smtClean="0">
              <a:latin typeface="微软雅黑 Light" panose="020B0502040204020203" pitchFamily="34" charset="-122"/>
              <a:ea typeface="微软雅黑 Light" panose="020B0502040204020203" pitchFamily="34" charset="-122"/>
              <a:cs typeface="Times New Roman" panose="02020603050405020304" pitchFamily="18" charset="0"/>
              <a:sym typeface="+mn-ea"/>
            </a:endParaRPr>
          </a:p>
          <a:p>
            <a:pPr lvl="0">
              <a:defRPr/>
            </a:pPr>
            <a:r>
              <a:rPr lang="en-US" altLang="zh-CN" sz="1200" kern="0" dirty="0" smtClean="0">
                <a:latin typeface="微软雅黑 Light" panose="020B0502040204020203" pitchFamily="34" charset="-122"/>
                <a:ea typeface="微软雅黑 Light" panose="020B0502040204020203" pitchFamily="34" charset="-122"/>
                <a:cs typeface="Times New Roman" panose="02020603050405020304" pitchFamily="18" charset="0"/>
                <a:sym typeface="+mn-ea"/>
              </a:rPr>
              <a:t>Replacement </a:t>
            </a:r>
            <a:r>
              <a:rPr lang="en-US" altLang="zh-CN" sz="1200" kern="0" dirty="0">
                <a:latin typeface="微软雅黑 Light" panose="020B0502040204020203" pitchFamily="34" charset="-122"/>
                <a:ea typeface="微软雅黑 Light" panose="020B0502040204020203" pitchFamily="34" charset="-122"/>
                <a:cs typeface="Times New Roman" panose="02020603050405020304" pitchFamily="18" charset="0"/>
                <a:sym typeface="+mn-ea"/>
              </a:rPr>
              <a:t>of </a:t>
            </a:r>
            <a:r>
              <a:rPr lang="en-US" altLang="zh-CN" sz="1200" kern="0" dirty="0" smtClean="0">
                <a:latin typeface="微软雅黑 Light" panose="020B0502040204020203" pitchFamily="34" charset="-122"/>
                <a:ea typeface="微软雅黑 Light" panose="020B0502040204020203" pitchFamily="34" charset="-122"/>
                <a:cs typeface="Times New Roman" panose="02020603050405020304" pitchFamily="18" charset="0"/>
                <a:sym typeface="+mn-ea"/>
              </a:rPr>
              <a:t>Existing roof</a:t>
            </a:r>
            <a:endParaRPr lang="en-US" altLang="zh-CN" sz="1200" kern="0" dirty="0" smtClean="0">
              <a:latin typeface="微软雅黑 Light" panose="020B0502040204020203" pitchFamily="34" charset="-122"/>
              <a:ea typeface="微软雅黑 Light" panose="020B0502040204020203" pitchFamily="34" charset="-122"/>
              <a:cs typeface="Times New Roman" panose="02020603050405020304" pitchFamily="18" charset="0"/>
              <a:sym typeface="+mn-ea"/>
            </a:endParaRPr>
          </a:p>
          <a:p>
            <a:pPr lvl="0">
              <a:defRPr/>
            </a:pPr>
            <a:r>
              <a:rPr lang="en-US" altLang="zh-CN" sz="1200" kern="0" dirty="0">
                <a:latin typeface="微软雅黑 Light" panose="020B0502040204020203" pitchFamily="34" charset="-122"/>
                <a:ea typeface="微软雅黑 Light" panose="020B0502040204020203" pitchFamily="34" charset="-122"/>
                <a:cs typeface="Times New Roman" panose="02020603050405020304" pitchFamily="18" charset="0"/>
                <a:sym typeface="+mn-ea"/>
              </a:rPr>
              <a:t>Architectural style integration</a:t>
            </a:r>
            <a:endParaRPr kumimoji="0" lang="zh-CN" altLang="en-US" sz="12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 Light" panose="020B0502040204020203" pitchFamily="34" charset="-122"/>
              <a:ea typeface="微软雅黑 Light" panose="020B0502040204020203" pitchFamily="34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59" name="任意多边形 58"/>
          <p:cNvSpPr/>
          <p:nvPr/>
        </p:nvSpPr>
        <p:spPr>
          <a:xfrm>
            <a:off x="1098231" y="2646774"/>
            <a:ext cx="2623919" cy="1951573"/>
          </a:xfrm>
          <a:custGeom>
            <a:avLst/>
            <a:gdLst>
              <a:gd name="connsiteX0" fmla="*/ 0 w 1132114"/>
              <a:gd name="connsiteY0" fmla="*/ 0 h 1206260"/>
              <a:gd name="connsiteX1" fmla="*/ 1132114 w 1132114"/>
              <a:gd name="connsiteY1" fmla="*/ 0 h 1206260"/>
              <a:gd name="connsiteX2" fmla="*/ 1132114 w 1132114"/>
              <a:gd name="connsiteY2" fmla="*/ 1045028 h 1206260"/>
              <a:gd name="connsiteX3" fmla="*/ 771848 w 1132114"/>
              <a:gd name="connsiteY3" fmla="*/ 1045028 h 1206260"/>
              <a:gd name="connsiteX4" fmla="*/ 566057 w 1132114"/>
              <a:gd name="connsiteY4" fmla="*/ 1206260 h 1206260"/>
              <a:gd name="connsiteX5" fmla="*/ 360266 w 1132114"/>
              <a:gd name="connsiteY5" fmla="*/ 1045028 h 1206260"/>
              <a:gd name="connsiteX6" fmla="*/ 0 w 1132114"/>
              <a:gd name="connsiteY6" fmla="*/ 1045028 h 12062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32114" h="1206260">
                <a:moveTo>
                  <a:pt x="0" y="0"/>
                </a:moveTo>
                <a:lnTo>
                  <a:pt x="1132114" y="0"/>
                </a:lnTo>
                <a:lnTo>
                  <a:pt x="1132114" y="1045028"/>
                </a:lnTo>
                <a:lnTo>
                  <a:pt x="771848" y="1045028"/>
                </a:lnTo>
                <a:lnTo>
                  <a:pt x="566057" y="1206260"/>
                </a:lnTo>
                <a:lnTo>
                  <a:pt x="360266" y="1045028"/>
                </a:lnTo>
                <a:lnTo>
                  <a:pt x="0" y="1045028"/>
                </a:lnTo>
                <a:close/>
              </a:path>
            </a:pathLst>
          </a:custGeom>
          <a:solidFill>
            <a:srgbClr val="00B0F0"/>
          </a:solidFill>
          <a:ln>
            <a:solidFill>
              <a:schemeClr val="bg1">
                <a:lumMod val="95000"/>
              </a:schemeClr>
            </a:solidFill>
          </a:ln>
          <a:effectLst>
            <a:outerShdw blurRad="508000" dist="381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altLang="zh-CN" sz="1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en-US" altLang="zh-CN" sz="1600" dirty="0" smtClean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Product form</a:t>
            </a:r>
            <a:endParaRPr lang="en-US" altLang="zh-CN" sz="1600" dirty="0" smtClean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  <a:p>
            <a:pPr algn="ctr"/>
            <a:endParaRPr lang="en-US" altLang="zh-CN" sz="1600" dirty="0" smtClean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  <a:p>
            <a:pPr algn="ctr"/>
            <a:r>
              <a:rPr lang="en-US" altLang="zh-CN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Tile Roof is Stacked On Top Of Each Other</a:t>
            </a:r>
            <a:endParaRPr lang="zh-CN" alt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0" name="任意多边形 59"/>
          <p:cNvSpPr/>
          <p:nvPr/>
        </p:nvSpPr>
        <p:spPr>
          <a:xfrm>
            <a:off x="9127466" y="2646774"/>
            <a:ext cx="2623919" cy="1951573"/>
          </a:xfrm>
          <a:custGeom>
            <a:avLst/>
            <a:gdLst>
              <a:gd name="connsiteX0" fmla="*/ 0 w 1132114"/>
              <a:gd name="connsiteY0" fmla="*/ 0 h 1206260"/>
              <a:gd name="connsiteX1" fmla="*/ 1132114 w 1132114"/>
              <a:gd name="connsiteY1" fmla="*/ 0 h 1206260"/>
              <a:gd name="connsiteX2" fmla="*/ 1132114 w 1132114"/>
              <a:gd name="connsiteY2" fmla="*/ 1045028 h 1206260"/>
              <a:gd name="connsiteX3" fmla="*/ 771848 w 1132114"/>
              <a:gd name="connsiteY3" fmla="*/ 1045028 h 1206260"/>
              <a:gd name="connsiteX4" fmla="*/ 566057 w 1132114"/>
              <a:gd name="connsiteY4" fmla="*/ 1206260 h 1206260"/>
              <a:gd name="connsiteX5" fmla="*/ 360266 w 1132114"/>
              <a:gd name="connsiteY5" fmla="*/ 1045028 h 1206260"/>
              <a:gd name="connsiteX6" fmla="*/ 0 w 1132114"/>
              <a:gd name="connsiteY6" fmla="*/ 1045028 h 12062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32114" h="1206260">
                <a:moveTo>
                  <a:pt x="0" y="0"/>
                </a:moveTo>
                <a:lnTo>
                  <a:pt x="1132114" y="0"/>
                </a:lnTo>
                <a:lnTo>
                  <a:pt x="1132114" y="1045028"/>
                </a:lnTo>
                <a:lnTo>
                  <a:pt x="771848" y="1045028"/>
                </a:lnTo>
                <a:lnTo>
                  <a:pt x="566057" y="1206260"/>
                </a:lnTo>
                <a:lnTo>
                  <a:pt x="360266" y="1045028"/>
                </a:lnTo>
                <a:lnTo>
                  <a:pt x="0" y="1045028"/>
                </a:lnTo>
                <a:close/>
              </a:path>
            </a:pathLst>
          </a:custGeom>
          <a:solidFill>
            <a:srgbClr val="FF3399"/>
          </a:solidFill>
          <a:ln>
            <a:solidFill>
              <a:schemeClr val="bg1">
                <a:lumMod val="95000"/>
              </a:schemeClr>
            </a:solidFill>
          </a:ln>
          <a:effectLst>
            <a:outerShdw blurRad="508000" dist="381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altLang="zh-CN" sz="1200" dirty="0" smtClean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  <a:p>
            <a:pPr algn="ctr"/>
            <a:r>
              <a:rPr lang="en-US" altLang="zh-CN" sz="1600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Consumption concept</a:t>
            </a:r>
            <a:endParaRPr lang="en-US" altLang="zh-CN" sz="1600" dirty="0" smtClean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  <a:p>
            <a:pPr algn="ctr"/>
            <a:endParaRPr lang="en-US" altLang="zh-CN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en-US" altLang="zh-CN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Architectural Integration</a:t>
            </a:r>
            <a:endParaRPr lang="zh-CN" alt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1" name="任意多边形 60"/>
          <p:cNvSpPr/>
          <p:nvPr/>
        </p:nvSpPr>
        <p:spPr>
          <a:xfrm>
            <a:off x="3774643" y="2646774"/>
            <a:ext cx="2623919" cy="1951573"/>
          </a:xfrm>
          <a:custGeom>
            <a:avLst/>
            <a:gdLst>
              <a:gd name="connsiteX0" fmla="*/ 0 w 1132114"/>
              <a:gd name="connsiteY0" fmla="*/ 0 h 1206260"/>
              <a:gd name="connsiteX1" fmla="*/ 1132114 w 1132114"/>
              <a:gd name="connsiteY1" fmla="*/ 0 h 1206260"/>
              <a:gd name="connsiteX2" fmla="*/ 1132114 w 1132114"/>
              <a:gd name="connsiteY2" fmla="*/ 1045028 h 1206260"/>
              <a:gd name="connsiteX3" fmla="*/ 771848 w 1132114"/>
              <a:gd name="connsiteY3" fmla="*/ 1045028 h 1206260"/>
              <a:gd name="connsiteX4" fmla="*/ 566057 w 1132114"/>
              <a:gd name="connsiteY4" fmla="*/ 1206260 h 1206260"/>
              <a:gd name="connsiteX5" fmla="*/ 360266 w 1132114"/>
              <a:gd name="connsiteY5" fmla="*/ 1045028 h 1206260"/>
              <a:gd name="connsiteX6" fmla="*/ 0 w 1132114"/>
              <a:gd name="connsiteY6" fmla="*/ 1045028 h 12062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32114" h="1206260">
                <a:moveTo>
                  <a:pt x="0" y="0"/>
                </a:moveTo>
                <a:lnTo>
                  <a:pt x="1132114" y="0"/>
                </a:lnTo>
                <a:lnTo>
                  <a:pt x="1132114" y="1045028"/>
                </a:lnTo>
                <a:lnTo>
                  <a:pt x="771848" y="1045028"/>
                </a:lnTo>
                <a:lnTo>
                  <a:pt x="566057" y="1206260"/>
                </a:lnTo>
                <a:lnTo>
                  <a:pt x="360266" y="1045028"/>
                </a:lnTo>
                <a:lnTo>
                  <a:pt x="0" y="1045028"/>
                </a:lnTo>
                <a:close/>
              </a:path>
            </a:pathLst>
          </a:custGeom>
          <a:solidFill>
            <a:srgbClr val="FF9900"/>
          </a:solidFill>
          <a:ln>
            <a:solidFill>
              <a:schemeClr val="bg1">
                <a:lumMod val="95000"/>
              </a:schemeClr>
            </a:solidFill>
          </a:ln>
          <a:effectLst>
            <a:outerShdw blurRad="508000" dist="381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altLang="zh-CN" sz="12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en-US" altLang="zh-CN" sz="1600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Photovoltaic power </a:t>
            </a:r>
            <a:r>
              <a:rPr lang="en-US" altLang="zh-CN" sz="1600" dirty="0" smtClean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performance</a:t>
            </a:r>
            <a:endParaRPr lang="en-US" altLang="zh-CN" sz="1600" dirty="0" smtClean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  <a:p>
            <a:pPr algn="ctr"/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Efficient </a:t>
            </a:r>
            <a:r>
              <a:rPr lang="en-US" altLang="zh-CN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Power</a:t>
            </a:r>
            <a:endParaRPr lang="zh-CN" alt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1045863" y="1978593"/>
            <a:ext cx="8514121" cy="5835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zh-CN" sz="3200" b="1" kern="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TangTile </a:t>
            </a:r>
            <a:r>
              <a:rPr lang="en-US" altLang="zh-CN" sz="3200" b="1" kern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Interpretation </a:t>
            </a:r>
            <a:r>
              <a:rPr lang="en-US" altLang="zh-CN" sz="3200" kern="0" dirty="0">
                <a:solidFill>
                  <a:schemeClr val="bg1"/>
                </a:solidFill>
                <a:latin typeface="+mn-ea"/>
                <a:sym typeface="+mn-ea"/>
              </a:rPr>
              <a:t>(four elements)</a:t>
            </a:r>
            <a:endParaRPr kumimoji="0" lang="zh-CN" altLang="en-US" sz="3200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ea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6655772" y="4890736"/>
            <a:ext cx="224205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zh-CN" sz="1200" kern="0" dirty="0">
                <a:latin typeface="微软雅黑 Light" panose="020B0502040204020203" pitchFamily="34" charset="-122"/>
                <a:ea typeface="微软雅黑 Light" panose="020B0502040204020203" pitchFamily="34" charset="-122"/>
                <a:cs typeface="Times New Roman" panose="02020603050405020304" pitchFamily="18" charset="0"/>
                <a:sym typeface="+mn-ea"/>
              </a:rPr>
              <a:t>Building material </a:t>
            </a:r>
            <a:r>
              <a:rPr lang="en-US" altLang="zh-CN" sz="1200" kern="0" dirty="0" smtClean="0">
                <a:latin typeface="微软雅黑 Light" panose="020B0502040204020203" pitchFamily="34" charset="-122"/>
                <a:ea typeface="微软雅黑 Light" panose="020B0502040204020203" pitchFamily="34" charset="-122"/>
                <a:cs typeface="Times New Roman" panose="02020603050405020304" pitchFamily="18" charset="0"/>
                <a:sym typeface="+mn-ea"/>
              </a:rPr>
              <a:t>properties.</a:t>
            </a:r>
            <a:endParaRPr lang="en-US" altLang="zh-CN" sz="1200" kern="0" dirty="0" smtClean="0">
              <a:latin typeface="微软雅黑 Light" panose="020B0502040204020203" pitchFamily="34" charset="-122"/>
              <a:ea typeface="微软雅黑 Light" panose="020B0502040204020203" pitchFamily="34" charset="-122"/>
              <a:cs typeface="Times New Roman" panose="02020603050405020304" pitchFamily="18" charset="0"/>
              <a:sym typeface="+mn-ea"/>
            </a:endParaRPr>
          </a:p>
          <a:p>
            <a:pPr lvl="0">
              <a:defRPr/>
            </a:pPr>
            <a:r>
              <a:rPr lang="en-US" altLang="zh-CN" sz="1200" kern="0" dirty="0" smtClean="0">
                <a:latin typeface="微软雅黑 Light" panose="020B0502040204020203" pitchFamily="34" charset="-122"/>
                <a:ea typeface="微软雅黑 Light" panose="020B0502040204020203" pitchFamily="34" charset="-122"/>
                <a:cs typeface="Times New Roman" panose="02020603050405020304" pitchFamily="18" charset="0"/>
                <a:sym typeface="+mn-ea"/>
              </a:rPr>
              <a:t>Keep </a:t>
            </a:r>
            <a:r>
              <a:rPr lang="en-US" altLang="zh-CN" sz="1200" kern="0" dirty="0">
                <a:latin typeface="微软雅黑 Light" panose="020B0502040204020203" pitchFamily="34" charset="-122"/>
                <a:ea typeface="微软雅黑 Light" panose="020B0502040204020203" pitchFamily="34" charset="-122"/>
                <a:cs typeface="Times New Roman" panose="02020603050405020304" pitchFamily="18" charset="0"/>
                <a:sym typeface="+mn-ea"/>
              </a:rPr>
              <a:t>the roof beautiful.</a:t>
            </a:r>
            <a:endParaRPr kumimoji="0" lang="zh-CN" altLang="en-US" sz="12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 Light" panose="020B0502040204020203" pitchFamily="34" charset="-122"/>
              <a:ea typeface="微软雅黑 Light" panose="020B0502040204020203" pitchFamily="34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20" name="任意多边形 19"/>
          <p:cNvSpPr/>
          <p:nvPr/>
        </p:nvSpPr>
        <p:spPr>
          <a:xfrm>
            <a:off x="6451055" y="2646774"/>
            <a:ext cx="2623919" cy="1951573"/>
          </a:xfrm>
          <a:custGeom>
            <a:avLst/>
            <a:gdLst>
              <a:gd name="connsiteX0" fmla="*/ 0 w 1132114"/>
              <a:gd name="connsiteY0" fmla="*/ 0 h 1206260"/>
              <a:gd name="connsiteX1" fmla="*/ 1132114 w 1132114"/>
              <a:gd name="connsiteY1" fmla="*/ 0 h 1206260"/>
              <a:gd name="connsiteX2" fmla="*/ 1132114 w 1132114"/>
              <a:gd name="connsiteY2" fmla="*/ 1045028 h 1206260"/>
              <a:gd name="connsiteX3" fmla="*/ 771848 w 1132114"/>
              <a:gd name="connsiteY3" fmla="*/ 1045028 h 1206260"/>
              <a:gd name="connsiteX4" fmla="*/ 566057 w 1132114"/>
              <a:gd name="connsiteY4" fmla="*/ 1206260 h 1206260"/>
              <a:gd name="connsiteX5" fmla="*/ 360266 w 1132114"/>
              <a:gd name="connsiteY5" fmla="*/ 1045028 h 1206260"/>
              <a:gd name="connsiteX6" fmla="*/ 0 w 1132114"/>
              <a:gd name="connsiteY6" fmla="*/ 1045028 h 12062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32114" h="1206260">
                <a:moveTo>
                  <a:pt x="0" y="0"/>
                </a:moveTo>
                <a:lnTo>
                  <a:pt x="1132114" y="0"/>
                </a:lnTo>
                <a:lnTo>
                  <a:pt x="1132114" y="1045028"/>
                </a:lnTo>
                <a:lnTo>
                  <a:pt x="771848" y="1045028"/>
                </a:lnTo>
                <a:lnTo>
                  <a:pt x="566057" y="1206260"/>
                </a:lnTo>
                <a:lnTo>
                  <a:pt x="360266" y="1045028"/>
                </a:lnTo>
                <a:lnTo>
                  <a:pt x="0" y="1045028"/>
                </a:lnTo>
                <a:close/>
              </a:path>
            </a:pathLst>
          </a:custGeom>
          <a:solidFill>
            <a:srgbClr val="00CC00"/>
          </a:solidFill>
          <a:ln>
            <a:solidFill>
              <a:schemeClr val="bg1">
                <a:lumMod val="95000"/>
              </a:schemeClr>
            </a:solidFill>
          </a:ln>
          <a:effectLst>
            <a:outerShdw blurRad="508000" dist="381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altLang="zh-CN" sz="12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en-US" altLang="zh-CN" sz="1600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Industry </a:t>
            </a:r>
            <a:r>
              <a:rPr lang="en-US" altLang="zh-CN" sz="1600" dirty="0" smtClean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attribute</a:t>
            </a:r>
            <a:endParaRPr lang="en-US" altLang="zh-CN" sz="1600" dirty="0" smtClean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  <a:p>
            <a:pPr algn="ctr"/>
            <a:endParaRPr lang="en-US" altLang="zh-CN" sz="1600" dirty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  <a:p>
            <a:pPr algn="ctr"/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Roofing </a:t>
            </a:r>
            <a:r>
              <a:rPr lang="en-US" altLang="zh-CN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Material</a:t>
            </a:r>
            <a:endParaRPr lang="zh-CN" alt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图片 2" descr="太阳能瓦-logo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914890" y="0"/>
            <a:ext cx="1836420" cy="6985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4000"/>
    </mc:Choice>
    <mc:Fallback>
      <p:transition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 animBg="1"/>
      <p:bldP spid="60" grpId="0" animBg="1"/>
      <p:bldP spid="61" grpId="0" animBg="1"/>
      <p:bldP spid="2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 17"/>
          <p:cNvSpPr/>
          <p:nvPr/>
        </p:nvSpPr>
        <p:spPr>
          <a:xfrm>
            <a:off x="4082653" y="1059"/>
            <a:ext cx="3861535" cy="2251745"/>
          </a:xfrm>
          <a:prstGeom prst="rect">
            <a:avLst/>
          </a:prstGeom>
          <a:solidFill>
            <a:srgbClr val="E6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00"/>
          </a:p>
        </p:txBody>
      </p:sp>
      <p:sp>
        <p:nvSpPr>
          <p:cNvPr id="15" name="矩形 14"/>
          <p:cNvSpPr/>
          <p:nvPr/>
        </p:nvSpPr>
        <p:spPr>
          <a:xfrm>
            <a:off x="4082653" y="4343375"/>
            <a:ext cx="3861535" cy="2513567"/>
          </a:xfrm>
          <a:prstGeom prst="rect">
            <a:avLst/>
          </a:prstGeom>
          <a:solidFill>
            <a:srgbClr val="E6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00"/>
          </a:p>
        </p:txBody>
      </p:sp>
      <p:sp>
        <p:nvSpPr>
          <p:cNvPr id="14" name="文本框 13"/>
          <p:cNvSpPr txBox="1"/>
          <p:nvPr/>
        </p:nvSpPr>
        <p:spPr>
          <a:xfrm>
            <a:off x="4162865" y="4482021"/>
            <a:ext cx="3634671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spc="3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A new generation of BIPV Photovoltaic building materials power generation </a:t>
            </a:r>
            <a:endParaRPr lang="zh-CN" altLang="en-US" sz="1400" spc="300" dirty="0">
              <a:solidFill>
                <a:schemeClr val="bg1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1695724" y="2496064"/>
            <a:ext cx="863539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400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The new generation of BIPV building materials photovoltaic tiles and other building materials </a:t>
            </a:r>
            <a:r>
              <a:rPr lang="en-US" altLang="zh-CN" sz="1400" dirty="0" smtClean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products</a:t>
            </a:r>
            <a:endParaRPr lang="en-US" altLang="zh-CN" sz="1400" dirty="0" smtClean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  <a:p>
            <a:pPr algn="ctr"/>
            <a:r>
              <a:rPr lang="en-US" altLang="zh-CN" sz="1400" dirty="0" smtClean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But </a:t>
            </a:r>
            <a:r>
              <a:rPr lang="en-US" altLang="zh-CN" sz="1400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more photovoltaic power generation </a:t>
            </a:r>
            <a:r>
              <a:rPr lang="en-US" altLang="zh-CN" sz="1400" dirty="0" smtClean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function</a:t>
            </a:r>
            <a:endParaRPr lang="en-US" altLang="zh-CN" sz="1400" dirty="0" smtClean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  <a:p>
            <a:pPr algn="ctr"/>
            <a:r>
              <a:rPr lang="en-US" altLang="zh-CN" sz="1400" dirty="0" smtClean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And </a:t>
            </a:r>
            <a:r>
              <a:rPr lang="en-US" altLang="zh-CN" sz="1400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everyone loves it</a:t>
            </a:r>
            <a:endParaRPr lang="zh-CN" altLang="en-US" sz="1400" dirty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4162865" y="1399383"/>
            <a:ext cx="363467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en-US" altLang="zh-CN" sz="14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Building photovoltaic integrated </a:t>
            </a:r>
            <a:r>
              <a:rPr lang="en-US" altLang="zh-CN" sz="1400" dirty="0" smtClean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nature</a:t>
            </a:r>
            <a:endParaRPr lang="en-US" altLang="zh-CN" sz="1400" dirty="0" smtClean="0">
              <a:solidFill>
                <a:schemeClr val="bg1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  <a:p>
            <a:r>
              <a:rPr lang="en-US" altLang="zh-CN" sz="1400" dirty="0" smtClean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Building </a:t>
            </a:r>
            <a:r>
              <a:rPr lang="en-US" altLang="zh-CN" sz="14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materials that can generate photovoltaic power</a:t>
            </a:r>
            <a:endParaRPr lang="en-US" altLang="zh-CN" sz="1400" dirty="0">
              <a:solidFill>
                <a:schemeClr val="bg1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24" name="textbox 23"/>
          <p:cNvSpPr/>
          <p:nvPr/>
        </p:nvSpPr>
        <p:spPr>
          <a:xfrm>
            <a:off x="4012442" y="-184237"/>
            <a:ext cx="3931745" cy="1686478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marL="12700" algn="dist"/>
            <a:r>
              <a:rPr sz="9600" b="1" spc="-51" dirty="0">
                <a:solidFill>
                  <a:srgbClr val="FF4F4F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微软雅黑" panose="020B0503020204020204" pitchFamily="34" charset="-122"/>
              </a:rPr>
              <a:t>BI</a:t>
            </a:r>
            <a:r>
              <a:rPr sz="9600" b="1" spc="-11" dirty="0">
                <a:solidFill>
                  <a:srgbClr val="FF4F4F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微软雅黑" panose="020B0503020204020204" pitchFamily="34" charset="-122"/>
              </a:rPr>
              <a:t>P</a:t>
            </a:r>
            <a:r>
              <a:rPr sz="9600" b="1" dirty="0">
                <a:solidFill>
                  <a:srgbClr val="FF4F4F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微软雅黑" panose="020B0503020204020204" pitchFamily="34" charset="-122"/>
              </a:rPr>
              <a:t>V</a:t>
            </a:r>
            <a:endParaRPr lang="en-US" altLang="en-US" sz="4400" dirty="0">
              <a:solidFill>
                <a:srgbClr val="FF4F4F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497781" y="271274"/>
            <a:ext cx="3514661" cy="1076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kumimoji="1" lang="en-US" altLang="zh-CN" sz="3200" b="1" dirty="0" smtClean="0">
                <a:latin typeface="微软雅黑 Light" panose="020B0502040204020203" pitchFamily="34" charset="-122"/>
                <a:ea typeface="微软雅黑 Light" panose="020B0502040204020203" pitchFamily="34" charset="-122"/>
                <a:cs typeface="+mn-ea"/>
                <a:sym typeface="+mn-lt"/>
              </a:rPr>
              <a:t>Product</a:t>
            </a:r>
            <a:endParaRPr kumimoji="1" lang="en-US" altLang="zh-CN" sz="3200" b="1" dirty="0" smtClean="0">
              <a:latin typeface="微软雅黑 Light" panose="020B0502040204020203" pitchFamily="34" charset="-122"/>
              <a:ea typeface="微软雅黑 Light" panose="020B0502040204020203" pitchFamily="34" charset="-122"/>
              <a:cs typeface="+mn-ea"/>
              <a:sym typeface="+mn-lt"/>
            </a:endParaRPr>
          </a:p>
          <a:p>
            <a:pPr>
              <a:defRPr/>
            </a:pPr>
            <a:r>
              <a:rPr kumimoji="1" lang="en-US" altLang="zh-CN" sz="3200" b="1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Positioning</a:t>
            </a:r>
            <a:endParaRPr kumimoji="1" lang="zh-CN" altLang="en-US" sz="3200" b="1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1466115" y="3342163"/>
            <a:ext cx="931585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en-US" altLang="zh-CN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A New Generation Of Green Building Materials Photovoltaic Tiles</a:t>
            </a:r>
            <a:endParaRPr lang="zh-CN" altLang="en-US" sz="2400" b="1" dirty="0">
              <a:solidFill>
                <a:schemeClr val="tx1">
                  <a:lumMod val="95000"/>
                  <a:lumOff val="5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  <a:p>
            <a:pPr algn="dist"/>
            <a:r>
              <a:rPr lang="zh-CN" altLang="en-US" sz="1600" dirty="0" smtClean="0">
                <a:solidFill>
                  <a:schemeClr val="bg1">
                    <a:lumMod val="6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Let thousands of households use a new generation of BIPV building materials photovoltaic tiles</a:t>
            </a:r>
            <a:endParaRPr lang="zh-CN" altLang="en-US" sz="1600" dirty="0">
              <a:solidFill>
                <a:schemeClr val="bg1">
                  <a:lumMod val="65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pic>
        <p:nvPicPr>
          <p:cNvPr id="3" name="图片 2" descr="太阳能瓦-logo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914890" y="0"/>
            <a:ext cx="1836420" cy="6985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16"/>
          <p:cNvSpPr/>
          <p:nvPr/>
        </p:nvSpPr>
        <p:spPr>
          <a:xfrm>
            <a:off x="221020" y="4544704"/>
            <a:ext cx="11754572" cy="2124126"/>
          </a:xfrm>
          <a:prstGeom prst="rect">
            <a:avLst/>
          </a:prstGeom>
          <a:solidFill>
            <a:srgbClr val="E6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textbox 256"/>
          <p:cNvSpPr/>
          <p:nvPr/>
        </p:nvSpPr>
        <p:spPr>
          <a:xfrm>
            <a:off x="6428567" y="4508075"/>
            <a:ext cx="5176157" cy="1196040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75000"/>
              </a:lnSpc>
            </a:pPr>
            <a:endParaRPr lang="en-US" altLang="en-US" sz="1400" dirty="0">
              <a:solidFill>
                <a:schemeClr val="bg1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  <a:p>
            <a:pPr marL="14605" algn="l" rtl="0" eaLnBrk="0">
              <a:lnSpc>
                <a:spcPct val="89000"/>
              </a:lnSpc>
              <a:spcBef>
                <a:spcPts val="425"/>
              </a:spcBef>
            </a:pPr>
            <a:r>
              <a:rPr sz="1400" kern="0" spc="130" dirty="0" smtClean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微软雅黑 Light" panose="020B0502040204020203" pitchFamily="34" charset="-122"/>
              </a:rPr>
              <a:t>Classical </a:t>
            </a:r>
            <a:r>
              <a:rPr sz="1400" kern="0" spc="13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微软雅黑 Light" panose="020B0502040204020203" pitchFamily="34" charset="-122"/>
              </a:rPr>
              <a:t>roof aesthetic design</a:t>
            </a:r>
            <a:endParaRPr lang="en-US" altLang="en-US" sz="1400" dirty="0">
              <a:solidFill>
                <a:schemeClr val="bg1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  <a:p>
            <a:pPr marL="17780" algn="l" rtl="0" eaLnBrk="0">
              <a:lnSpc>
                <a:spcPts val="2520"/>
              </a:lnSpc>
            </a:pPr>
            <a:r>
              <a:rPr sz="1400" kern="0" spc="12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微软雅黑 Light" panose="020B0502040204020203" pitchFamily="34" charset="-122"/>
              </a:rPr>
              <a:t>Multi-form curved surface power generation</a:t>
            </a:r>
            <a:endParaRPr lang="en-US" altLang="en-US" sz="1400" dirty="0">
              <a:solidFill>
                <a:schemeClr val="bg1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  <a:p>
            <a:pPr algn="l" rtl="0" eaLnBrk="0">
              <a:lnSpc>
                <a:spcPct val="7000"/>
              </a:lnSpc>
            </a:pPr>
            <a:endParaRPr lang="en-US" altLang="en-US" sz="1400" dirty="0">
              <a:solidFill>
                <a:schemeClr val="bg1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  <a:p>
            <a:pPr marL="12700" algn="l" rtl="0" eaLnBrk="0">
              <a:lnSpc>
                <a:spcPct val="98000"/>
              </a:lnSpc>
            </a:pPr>
            <a:r>
              <a:rPr sz="1400" kern="0" spc="11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微软雅黑 Light" panose="020B0502040204020203" pitchFamily="34" charset="-122"/>
              </a:rPr>
              <a:t>Extreme efficient three-dimensional power generation</a:t>
            </a:r>
            <a:endParaRPr lang="en-US" altLang="en-US" sz="1400" dirty="0">
              <a:solidFill>
                <a:schemeClr val="bg1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1" cstate="screen"/>
          <a:srcRect l="24678" t="16428" r="15972" b="20292"/>
          <a:stretch>
            <a:fillRect/>
          </a:stretch>
        </p:blipFill>
        <p:spPr>
          <a:xfrm>
            <a:off x="221020" y="1575105"/>
            <a:ext cx="4951481" cy="2969599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  <p:sp>
        <p:nvSpPr>
          <p:cNvPr id="12" name="矩形 11"/>
          <p:cNvSpPr/>
          <p:nvPr/>
        </p:nvSpPr>
        <p:spPr>
          <a:xfrm>
            <a:off x="6362742" y="2271909"/>
            <a:ext cx="424398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>
              <a:lnSpc>
                <a:spcPct val="80000"/>
              </a:lnSpc>
            </a:pPr>
            <a:r>
              <a:rPr lang="en-US" altLang="zh-CN" sz="5400" b="1" kern="0" spc="50" dirty="0">
                <a:solidFill>
                  <a:srgbClr val="000000">
                    <a:alpha val="10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Three arch </a:t>
            </a:r>
            <a:r>
              <a:rPr lang="en-US" altLang="zh-CN" sz="3600" kern="0" spc="50" dirty="0">
                <a:solidFill>
                  <a:srgbClr val="000000">
                    <a:alpha val="10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photovoltaic </a:t>
            </a:r>
            <a:r>
              <a:rPr lang="en-US" altLang="zh-CN" sz="3600" kern="0" spc="50" dirty="0" smtClean="0">
                <a:solidFill>
                  <a:srgbClr val="000000">
                    <a:alpha val="10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tile</a:t>
            </a:r>
            <a:endParaRPr lang="en-US" altLang="zh-CN" sz="3600" kern="0" spc="50" dirty="0">
              <a:solidFill>
                <a:srgbClr val="000000">
                  <a:alpha val="100000"/>
                </a:srgb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409610" y="382515"/>
            <a:ext cx="6684411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cap="all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s</a:t>
            </a:r>
            <a:r>
              <a:rPr lang="en-US" altLang="zh-CN" sz="3200" dirty="0" smtClean="0">
                <a:latin typeface="微软雅黑 Light" panose="020B0502040204020203" pitchFamily="34" charset="-122"/>
                <a:ea typeface="微软雅黑 Light" panose="020B0502040204020203" pitchFamily="34" charset="-122"/>
                <a:sym typeface="+mn-ea"/>
              </a:rPr>
              <a:t>urfaces</a:t>
            </a:r>
            <a:r>
              <a:rPr lang="en-US" altLang="zh-CN" sz="3200" kern="0" dirty="0" smtClean="0">
                <a:latin typeface="微软雅黑 Light" panose="020B0502040204020203" pitchFamily="34" charset="-122"/>
                <a:ea typeface="微软雅黑 Light" panose="020B0502040204020203" pitchFamily="34" charset="-122"/>
                <a:sym typeface="+mn-ea"/>
              </a:rPr>
              <a:t> </a:t>
            </a:r>
            <a:r>
              <a:rPr lang="en-US" altLang="zh-CN" sz="32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P</a:t>
            </a:r>
            <a:r>
              <a:rPr lang="en-US" altLang="zh-CN" sz="3200" dirty="0" smtClean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hotovoltaic</a:t>
            </a:r>
            <a:r>
              <a:rPr lang="en-US" altLang="zh-CN" sz="3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32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T</a:t>
            </a:r>
            <a:r>
              <a:rPr lang="en-US" altLang="zh-CN" sz="3200" dirty="0" smtClean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angTile</a:t>
            </a:r>
            <a:endParaRPr lang="zh-CN" altLang="en-US" sz="3200" dirty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14" name="textbox 292"/>
          <p:cNvSpPr/>
          <p:nvPr/>
        </p:nvSpPr>
        <p:spPr>
          <a:xfrm>
            <a:off x="6428567" y="3537738"/>
            <a:ext cx="4994610" cy="433762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eaLnBrk="0">
              <a:lnSpc>
                <a:spcPct val="75000"/>
              </a:lnSpc>
            </a:pPr>
            <a:endParaRPr lang="en-US" altLang="en-US" sz="100" dirty="0"/>
          </a:p>
          <a:p>
            <a:pPr marL="12700" eaLnBrk="0">
              <a:lnSpc>
                <a:spcPct val="98000"/>
              </a:lnSpc>
            </a:pPr>
            <a:r>
              <a:rPr lang="en-US" altLang="zh-CN" sz="1600" kern="0" spc="110" dirty="0" smtClean="0">
                <a:solidFill>
                  <a:srgbClr val="000000">
                    <a:alpha val="100000"/>
                  </a:srgb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微软雅黑" panose="020B0503020204020204" pitchFamily="34" charset="-122"/>
              </a:rPr>
              <a:t>Extreme aesthetic power generation</a:t>
            </a:r>
            <a:endParaRPr lang="en-US" altLang="en-US" sz="1600" kern="0" spc="110" dirty="0" smtClean="0">
              <a:solidFill>
                <a:srgbClr val="000000">
                  <a:alpha val="100000"/>
                </a:srgbClr>
              </a:solidFill>
              <a:latin typeface="微软雅黑 Light" panose="020B0502040204020203" pitchFamily="34" charset="-122"/>
              <a:ea typeface="微软雅黑 Light" panose="020B0502040204020203" pitchFamily="34" charset="-122"/>
              <a:cs typeface="微软雅黑" panose="020B0503020204020204" pitchFamily="34" charset="-122"/>
            </a:endParaRPr>
          </a:p>
        </p:txBody>
      </p:sp>
      <p:sp>
        <p:nvSpPr>
          <p:cNvPr id="16" name="textbox 292"/>
          <p:cNvSpPr/>
          <p:nvPr/>
        </p:nvSpPr>
        <p:spPr>
          <a:xfrm>
            <a:off x="477850" y="826694"/>
            <a:ext cx="6234034" cy="405722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dist" eaLnBrk="0">
              <a:lnSpc>
                <a:spcPct val="75000"/>
              </a:lnSpc>
            </a:pPr>
            <a:endParaRPr lang="en-US" altLang="en-US" sz="200" dirty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  <a:p>
            <a:pPr marL="26035" algn="dist" eaLnBrk="0">
              <a:lnSpc>
                <a:spcPct val="97000"/>
              </a:lnSpc>
            </a:pPr>
            <a:r>
              <a:rPr lang="en-US" altLang="zh-CN" kern="0" spc="110" dirty="0" smtClean="0">
                <a:solidFill>
                  <a:srgbClr val="000000">
                    <a:alpha val="100000"/>
                  </a:srgb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微软雅黑" panose="020B0503020204020204" pitchFamily="34" charset="-122"/>
                <a:sym typeface="+mn-ea"/>
              </a:rPr>
              <a:t>Green power generation building materials</a:t>
            </a:r>
            <a:endParaRPr lang="en-US" altLang="en-US" kern="0" spc="110" dirty="0">
              <a:solidFill>
                <a:srgbClr val="000000">
                  <a:alpha val="100000"/>
                </a:srgbClr>
              </a:solidFill>
              <a:latin typeface="微软雅黑 Light" panose="020B0502040204020203" pitchFamily="34" charset="-122"/>
              <a:ea typeface="微软雅黑 Light" panose="020B0502040204020203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4" name="图片 3" descr="太阳能瓦-logo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14890" y="0"/>
            <a:ext cx="1836420" cy="6985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950"/>
                            </p:stCondLst>
                            <p:childTnLst>
                              <p:par>
                                <p:cTn id="13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2.70833E-6 -2.22222E-6 L 2.70833E-6 -0.11782 " pathEditMode="relative" rAng="0" ptsTypes="AA">
                                      <p:cBhvr>
                                        <p:cTn id="1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903"/>
                                    </p:animMotion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448" r="8448"/>
          <a:stretch>
            <a:fillRect/>
          </a:stretch>
        </p:blipFill>
        <p:spPr>
          <a:xfrm>
            <a:off x="0" y="-2"/>
            <a:ext cx="12192000" cy="6379128"/>
          </a:xfrm>
          <a:prstGeom prst="rect">
            <a:avLst/>
          </a:prstGeom>
        </p:spPr>
      </p:pic>
      <p:sp>
        <p:nvSpPr>
          <p:cNvPr id="17" name="文本框 2"/>
          <p:cNvSpPr txBox="1"/>
          <p:nvPr/>
        </p:nvSpPr>
        <p:spPr>
          <a:xfrm>
            <a:off x="3404805" y="2234700"/>
            <a:ext cx="5193282" cy="80637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algn="dist"/>
            <a:r>
              <a:rPr lang="en-US" altLang="zh-CN" sz="32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C</a:t>
            </a:r>
            <a:r>
              <a:rPr lang="en-US" altLang="zh-CN" sz="3200" dirty="0" smtClean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utting-edge technology</a:t>
            </a:r>
            <a:endParaRPr lang="en-US" altLang="zh-CN" sz="3200" dirty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  <a:p>
            <a:pPr algn="dist">
              <a:lnSpc>
                <a:spcPct val="90000"/>
              </a:lnSpc>
            </a:pPr>
            <a:r>
              <a:rPr lang="zh-CN" altLang="en-US" sz="1600" dirty="0" smtClean="0">
                <a:solidFill>
                  <a:schemeClr val="tx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Integrat</a:t>
            </a:r>
            <a:r>
              <a:rPr lang="en-US" altLang="zh-CN" sz="1600" dirty="0" smtClean="0">
                <a:solidFill>
                  <a:schemeClr val="tx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ion with</a:t>
            </a:r>
            <a:r>
              <a:rPr lang="zh-CN" altLang="en-US" sz="1600" dirty="0" smtClean="0">
                <a:solidFill>
                  <a:schemeClr val="tx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 </a:t>
            </a:r>
            <a:r>
              <a:rPr lang="zh-CN" altLang="en-US" sz="1600" dirty="0">
                <a:solidFill>
                  <a:schemeClr val="tx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solar film </a:t>
            </a:r>
            <a:r>
              <a:rPr lang="en-US" altLang="zh-CN" sz="1600" dirty="0">
                <a:solidFill>
                  <a:schemeClr val="tx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cells</a:t>
            </a:r>
            <a:r>
              <a:rPr lang="zh-CN" altLang="en-US" sz="1600" dirty="0">
                <a:solidFill>
                  <a:schemeClr val="tx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 </a:t>
            </a:r>
            <a:r>
              <a:rPr lang="en-US" altLang="zh-CN" sz="1600" dirty="0" smtClean="0">
                <a:solidFill>
                  <a:schemeClr val="tx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and</a:t>
            </a:r>
            <a:r>
              <a:rPr lang="zh-CN" altLang="en-US" sz="1600" dirty="0" smtClean="0">
                <a:solidFill>
                  <a:schemeClr val="tx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 </a:t>
            </a:r>
            <a:r>
              <a:rPr lang="zh-CN" altLang="en-US" sz="1600" dirty="0">
                <a:solidFill>
                  <a:schemeClr val="tx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traditional roof tiles</a:t>
            </a:r>
            <a:endParaRPr lang="zh-CN" altLang="en-US" sz="1600" dirty="0">
              <a:solidFill>
                <a:schemeClr val="tx1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1864995" y="5664200"/>
            <a:ext cx="9058910" cy="996172"/>
            <a:chOff x="3569612" y="5917793"/>
            <a:chExt cx="5028475" cy="552785"/>
          </a:xfrm>
        </p:grpSpPr>
        <p:pic>
          <p:nvPicPr>
            <p:cNvPr id="18" name="图片 5" descr="two-one22"/>
            <p:cNvPicPr>
              <a:picLocks noChangeAspect="1"/>
            </p:cNvPicPr>
            <p:nvPr/>
          </p:nvPicPr>
          <p:blipFill rotWithShape="1">
            <a:blip r:embed="rId3" cstate="print"/>
            <a:srcRect t="38736" b="15133"/>
            <a:stretch>
              <a:fillRect/>
            </a:stretch>
          </p:blipFill>
          <p:spPr>
            <a:xfrm>
              <a:off x="3870886" y="5917793"/>
              <a:ext cx="4233905" cy="461333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22" name="文本框 2"/>
            <p:cNvSpPr txBox="1"/>
            <p:nvPr/>
          </p:nvSpPr>
          <p:spPr>
            <a:xfrm>
              <a:off x="3569612" y="6351830"/>
              <a:ext cx="867358" cy="1187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</a:ex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800" dirty="0"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Exquisite </a:t>
              </a:r>
              <a:r>
                <a:rPr sz="800" dirty="0" smtClean="0"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craft</a:t>
              </a:r>
              <a:endParaRPr sz="800" dirty="0"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  <p:sp>
          <p:nvSpPr>
            <p:cNvPr id="23" name="文本框 3"/>
            <p:cNvSpPr txBox="1"/>
            <p:nvPr/>
          </p:nvSpPr>
          <p:spPr>
            <a:xfrm>
              <a:off x="4530181" y="6351830"/>
              <a:ext cx="1502125" cy="1187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</a:ex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dirty="0" smtClean="0"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Cutting-edge technology </a:t>
              </a:r>
              <a:endParaRPr sz="800" dirty="0"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  <p:sp>
          <p:nvSpPr>
            <p:cNvPr id="24" name="文本框 4"/>
            <p:cNvSpPr txBox="1"/>
            <p:nvPr/>
          </p:nvSpPr>
          <p:spPr>
            <a:xfrm>
              <a:off x="6076243" y="6351830"/>
              <a:ext cx="1075981" cy="1187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</a:ex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dirty="0" smtClean="0"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Smart power</a:t>
              </a:r>
              <a:endParaRPr sz="800" dirty="0"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  <p:sp>
          <p:nvSpPr>
            <p:cNvPr id="25" name="文本框 5"/>
            <p:cNvSpPr txBox="1"/>
            <p:nvPr/>
          </p:nvSpPr>
          <p:spPr>
            <a:xfrm>
              <a:off x="7188350" y="6351830"/>
              <a:ext cx="1409737" cy="1187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</a:extLst>
          </p:spPr>
          <p:txBody>
            <a:bodyPr wrap="square" rtlCol="0">
              <a:spAutoFit/>
            </a:bodyPr>
            <a:lstStyle/>
            <a:p>
              <a:pPr algn="ctr"/>
              <a:r>
                <a:rPr sz="800" dirty="0" smtClean="0"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Hard</a:t>
              </a:r>
              <a:r>
                <a:rPr lang="en-US" sz="800" dirty="0" smtClean="0"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ness</a:t>
              </a:r>
              <a:r>
                <a:rPr sz="800" dirty="0" smtClean="0"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 </a:t>
              </a:r>
              <a:r>
                <a:rPr lang="en-US" sz="800" dirty="0"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&amp;</a:t>
              </a:r>
              <a:r>
                <a:rPr sz="800" dirty="0"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 </a:t>
              </a:r>
              <a:r>
                <a:rPr sz="800" dirty="0" smtClean="0"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soft</a:t>
              </a:r>
              <a:r>
                <a:rPr lang="en-US" sz="800" dirty="0" smtClean="0"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ness</a:t>
              </a:r>
              <a:endParaRPr sz="800" dirty="0"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</p:grpSp>
      <p:grpSp>
        <p:nvGrpSpPr>
          <p:cNvPr id="39" name="组合 38"/>
          <p:cNvGrpSpPr/>
          <p:nvPr/>
        </p:nvGrpSpPr>
        <p:grpSpPr>
          <a:xfrm>
            <a:off x="627695" y="4178978"/>
            <a:ext cx="2486438" cy="1247140"/>
            <a:chOff x="627695" y="4178978"/>
            <a:chExt cx="2486438" cy="1247140"/>
          </a:xfrm>
        </p:grpSpPr>
        <p:sp>
          <p:nvSpPr>
            <p:cNvPr id="27" name="文本框 1"/>
            <p:cNvSpPr txBox="1"/>
            <p:nvPr/>
          </p:nvSpPr>
          <p:spPr>
            <a:xfrm>
              <a:off x="962340" y="4178978"/>
              <a:ext cx="1300322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800" dirty="0"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Transmittance</a:t>
              </a:r>
              <a:r>
                <a:rPr lang="en-US" altLang="zh-CN" sz="800" dirty="0"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:&gt;91.5%</a:t>
              </a:r>
              <a:endParaRPr lang="en-US" altLang="zh-CN" sz="800" dirty="0"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  <p:sp>
          <p:nvSpPr>
            <p:cNvPr id="28" name="文本框 6"/>
            <p:cNvSpPr txBox="1"/>
            <p:nvPr/>
          </p:nvSpPr>
          <p:spPr>
            <a:xfrm>
              <a:off x="627695" y="4411388"/>
              <a:ext cx="800735" cy="10147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sz="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glass</a:t>
              </a:r>
              <a:endParaRPr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  <a:p>
              <a:pPr>
                <a:lnSpc>
                  <a:spcPct val="150000"/>
                </a:lnSpc>
              </a:pPr>
              <a:r>
                <a:rPr lang="en-US" sz="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POE </a:t>
              </a:r>
              <a:r>
                <a:rPr sz="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film</a:t>
              </a:r>
              <a:endParaRPr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  <a:p>
              <a:pPr>
                <a:lnSpc>
                  <a:spcPct val="150000"/>
                </a:lnSpc>
              </a:pPr>
              <a:r>
                <a:rPr lang="en-US" sz="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miasole cell</a:t>
              </a:r>
              <a:endParaRPr lang="en-US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  <a:p>
              <a:pPr>
                <a:lnSpc>
                  <a:spcPct val="150000"/>
                </a:lnSpc>
              </a:pPr>
              <a:r>
                <a:rPr lang="en-US" sz="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POE film</a:t>
              </a:r>
              <a:endParaRPr lang="en-US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  <a:p>
              <a:pPr>
                <a:lnSpc>
                  <a:spcPct val="150000"/>
                </a:lnSpc>
              </a:pPr>
              <a:r>
                <a:rPr lang="en-US" sz="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glass</a:t>
              </a:r>
              <a:endParaRPr lang="en-US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  <p:cxnSp>
          <p:nvCxnSpPr>
            <p:cNvPr id="5" name="直接连接符 4"/>
            <p:cNvCxnSpPr/>
            <p:nvPr/>
          </p:nvCxnSpPr>
          <p:spPr>
            <a:xfrm>
              <a:off x="2170895" y="4286700"/>
              <a:ext cx="943238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直接连接符 28"/>
            <p:cNvCxnSpPr/>
            <p:nvPr/>
          </p:nvCxnSpPr>
          <p:spPr>
            <a:xfrm>
              <a:off x="1350535" y="4562745"/>
              <a:ext cx="1188467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直接连接符 31"/>
            <p:cNvCxnSpPr/>
            <p:nvPr/>
          </p:nvCxnSpPr>
          <p:spPr>
            <a:xfrm>
              <a:off x="1350535" y="5292944"/>
              <a:ext cx="151047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直接连接符 32"/>
            <p:cNvCxnSpPr/>
            <p:nvPr/>
          </p:nvCxnSpPr>
          <p:spPr>
            <a:xfrm>
              <a:off x="1350535" y="5102801"/>
              <a:ext cx="1392665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直接连接符 33"/>
            <p:cNvCxnSpPr/>
            <p:nvPr/>
          </p:nvCxnSpPr>
          <p:spPr>
            <a:xfrm>
              <a:off x="1350535" y="4719514"/>
              <a:ext cx="151047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直接连接符 34"/>
            <p:cNvCxnSpPr/>
            <p:nvPr/>
          </p:nvCxnSpPr>
          <p:spPr>
            <a:xfrm>
              <a:off x="1350535" y="4921285"/>
              <a:ext cx="1685963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" name="图片 3" descr="太阳能瓦-logo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14890" y="0"/>
            <a:ext cx="1836420" cy="6985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4000"/>
    </mc:Choice>
    <mc:Fallback>
      <p:transition advTm="400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矩形 27"/>
          <p:cNvSpPr/>
          <p:nvPr/>
        </p:nvSpPr>
        <p:spPr>
          <a:xfrm>
            <a:off x="8278568" y="2879807"/>
            <a:ext cx="3025309" cy="92333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4000" b="1" dirty="0" smtClean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25 </a:t>
            </a:r>
            <a:r>
              <a:rPr lang="en-US" altLang="zh-CN" sz="1400" dirty="0" smtClean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Y</a:t>
            </a:r>
            <a:r>
              <a:rPr lang="en-US" altLang="zh-CN" dirty="0" smtClean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ears </a:t>
            </a:r>
            <a:r>
              <a:rPr lang="en-US" altLang="zh-CN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shelf life</a:t>
            </a:r>
            <a:endParaRPr lang="en-US" altLang="zh-CN" dirty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  <a:p>
            <a:endParaRPr lang="zh-CN" altLang="en-US" sz="1400" dirty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grpSp>
        <p:nvGrpSpPr>
          <p:cNvPr id="22" name="组合 21"/>
          <p:cNvGrpSpPr/>
          <p:nvPr/>
        </p:nvGrpSpPr>
        <p:grpSpPr>
          <a:xfrm>
            <a:off x="0" y="5297272"/>
            <a:ext cx="7378262" cy="1575333"/>
            <a:chOff x="-21968" y="5224652"/>
            <a:chExt cx="7718392" cy="1647954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1" cstate="screen"/>
            <a:stretch>
              <a:fillRect/>
            </a:stretch>
          </p:blipFill>
          <p:spPr>
            <a:xfrm>
              <a:off x="-21968" y="5224652"/>
              <a:ext cx="2551671" cy="1647954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2" cstate="screen"/>
            <a:stretch>
              <a:fillRect/>
            </a:stretch>
          </p:blipFill>
          <p:spPr>
            <a:xfrm>
              <a:off x="2576465" y="5224652"/>
              <a:ext cx="2875925" cy="1647953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5499152" y="5224652"/>
              <a:ext cx="2197272" cy="1647954"/>
            </a:xfrm>
            <a:prstGeom prst="rect">
              <a:avLst/>
            </a:prstGeom>
          </p:spPr>
        </p:pic>
      </p:grpSp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4" cstate="screen"/>
          <a:srcRect t="3509" b="4477"/>
          <a:stretch>
            <a:fillRect/>
          </a:stretch>
        </p:blipFill>
        <p:spPr>
          <a:xfrm>
            <a:off x="3154" y="169191"/>
            <a:ext cx="7375107" cy="5089620"/>
          </a:xfrm>
          <a:prstGeom prst="rect">
            <a:avLst/>
          </a:prstGeom>
        </p:spPr>
      </p:pic>
      <p:sp>
        <p:nvSpPr>
          <p:cNvPr id="27" name="矩形 26"/>
          <p:cNvSpPr/>
          <p:nvPr/>
        </p:nvSpPr>
        <p:spPr>
          <a:xfrm>
            <a:off x="8951205" y="2603251"/>
            <a:ext cx="978153" cy="707886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4000" b="1" dirty="0" smtClean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30</a:t>
            </a:r>
            <a:r>
              <a:rPr lang="en-US" altLang="zh-CN" dirty="0" smtClean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W</a:t>
            </a:r>
            <a:endParaRPr lang="zh-CN" altLang="en-US" sz="1400" dirty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29" name="矩形 28"/>
          <p:cNvSpPr/>
          <p:nvPr/>
        </p:nvSpPr>
        <p:spPr>
          <a:xfrm>
            <a:off x="9769533" y="1218129"/>
            <a:ext cx="1766046" cy="50270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3200"/>
              </a:lnSpc>
            </a:pPr>
            <a:r>
              <a:rPr lang="en-US" altLang="zh-CN" sz="2000" dirty="0" smtClean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Dynasties</a:t>
            </a:r>
            <a:endParaRPr lang="zh-CN" altLang="en-US" sz="2000" dirty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31" name="矩形 30"/>
          <p:cNvSpPr/>
          <p:nvPr/>
        </p:nvSpPr>
        <p:spPr>
          <a:xfrm>
            <a:off x="8229491" y="2269009"/>
            <a:ext cx="864339" cy="707886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4000" b="1" dirty="0" smtClean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131</a:t>
            </a:r>
            <a:endParaRPr lang="zh-CN" altLang="en-US" sz="1400" dirty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8977038" y="2316695"/>
            <a:ext cx="9355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 smtClean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Patents</a:t>
            </a:r>
            <a:endParaRPr lang="zh-CN" altLang="en-US" dirty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8231270" y="854597"/>
            <a:ext cx="3693002" cy="91186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3200"/>
              </a:lnSpc>
            </a:pPr>
            <a:r>
              <a:rPr lang="en-US" altLang="zh-CN" sz="2000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The style of </a:t>
            </a:r>
            <a:r>
              <a:rPr lang="en-US" altLang="zh-CN" sz="2000" dirty="0" smtClean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the</a:t>
            </a:r>
            <a:endParaRPr lang="en-US" altLang="zh-CN" sz="2000" dirty="0" smtClean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  <a:p>
            <a:pPr>
              <a:lnSpc>
                <a:spcPts val="3200"/>
              </a:lnSpc>
            </a:pPr>
            <a:r>
              <a:rPr lang="en-US" altLang="zh-CN" sz="36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T</a:t>
            </a:r>
            <a:r>
              <a:rPr lang="en-US" altLang="zh-CN" sz="3600" dirty="0" smtClean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ang</a:t>
            </a:r>
            <a:endParaRPr lang="en-US" altLang="zh-CN" sz="3600" dirty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23" name="文本框 14"/>
          <p:cNvSpPr txBox="1"/>
          <p:nvPr/>
        </p:nvSpPr>
        <p:spPr>
          <a:xfrm>
            <a:off x="7978804" y="3681691"/>
            <a:ext cx="2422525" cy="30777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en-US" altLang="zh-TW" sz="1400" b="1" dirty="0">
                <a:latin typeface="微软雅黑 Light" panose="020B0502040204020203" pitchFamily="34" charset="-122"/>
                <a:ea typeface="微软雅黑 Light" panose="020B0502040204020203" pitchFamily="34" charset="-122"/>
                <a:sym typeface="+mn-ea"/>
              </a:rPr>
              <a:t>Electrical Data</a:t>
            </a:r>
            <a:r>
              <a:rPr lang="en-US" altLang="zh-CN" sz="1400" b="1" dirty="0">
                <a:latin typeface="微软雅黑 Light" panose="020B0502040204020203" pitchFamily="34" charset="-122"/>
                <a:ea typeface="微软雅黑 Light" panose="020B0502040204020203" pitchFamily="34" charset="-122"/>
                <a:sym typeface="+mn-ea"/>
              </a:rPr>
              <a:t>(STC)</a:t>
            </a:r>
            <a:endParaRPr lang="en-US" altLang="zh-CN" sz="1400" b="1" dirty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graphicFrame>
        <p:nvGraphicFramePr>
          <p:cNvPr id="24" name="表格 23"/>
          <p:cNvGraphicFramePr/>
          <p:nvPr>
            <p:custDataLst>
              <p:tags r:id="rId5"/>
            </p:custDataLst>
          </p:nvPr>
        </p:nvGraphicFramePr>
        <p:xfrm>
          <a:off x="8040370" y="3893820"/>
          <a:ext cx="3787140" cy="26257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06930"/>
                <a:gridCol w="1680210"/>
              </a:tblGrid>
              <a:tr h="251460"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endParaRPr lang="en-US" altLang="zh-CN" sz="1200" b="0" dirty="0" smtClean="0">
                        <a:solidFill>
                          <a:schemeClr val="tx1"/>
                        </a:solidFill>
                        <a:effectLst/>
                        <a:latin typeface="微软雅黑 Light" panose="020B0502040204020203" pitchFamily="34" charset="-122"/>
                        <a:ea typeface="微软雅黑 Light" panose="020B0502040204020203" pitchFamily="34" charset="-122"/>
                      </a:endParaRPr>
                    </a:p>
                  </a:txBody>
                  <a:tcPr marL="22580" marR="22580" marT="2258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endParaRPr lang="en-US" altLang="en-US" sz="1200" b="0" dirty="0">
                        <a:solidFill>
                          <a:schemeClr val="tx1"/>
                        </a:solidFill>
                        <a:latin typeface="微软雅黑 Light" panose="020B0502040204020203" pitchFamily="34" charset="-122"/>
                        <a:ea typeface="微软雅黑 Light" panose="020B0502040204020203" pitchFamily="34" charset="-122"/>
                      </a:endParaRPr>
                    </a:p>
                  </a:txBody>
                  <a:tcPr marL="22580" marR="22580" marT="2258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35585"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r>
                        <a:rPr lang="en-US" altLang="zh-CN" sz="1200" dirty="0" smtClean="0">
                          <a:solidFill>
                            <a:schemeClr val="tx1"/>
                          </a:solidFill>
                          <a:effectLst/>
                          <a:latin typeface="微软雅黑 Light" panose="020B0502040204020203" pitchFamily="34" charset="-122"/>
                          <a:ea typeface="微软雅黑 Light" panose="020B0502040204020203" pitchFamily="34" charset="-122"/>
                          <a:sym typeface="+mn-ea"/>
                        </a:rPr>
                        <a:t>Peak Power Watts</a:t>
                      </a:r>
                      <a:r>
                        <a:rPr lang="en-US" altLang="zh-CN" sz="1200" dirty="0" smtClean="0">
                          <a:solidFill>
                            <a:schemeClr val="tx1"/>
                          </a:solidFill>
                          <a:latin typeface="微软雅黑 Light" panose="020B0502040204020203" pitchFamily="34" charset="-122"/>
                          <a:ea typeface="微软雅黑 Light" panose="020B0502040204020203" pitchFamily="34" charset="-122"/>
                          <a:sym typeface="+mn-ea"/>
                        </a:rPr>
                        <a:t>-Pm [W]</a:t>
                      </a:r>
                      <a:endParaRPr lang="en-US" altLang="zh-CN" sz="1200" b="0" dirty="0" smtClean="0">
                        <a:solidFill>
                          <a:schemeClr val="tx1"/>
                        </a:solidFill>
                        <a:latin typeface="微软雅黑 Light" panose="020B0502040204020203" pitchFamily="34" charset="-122"/>
                        <a:ea typeface="微软雅黑 Light" panose="020B0502040204020203" pitchFamily="34" charset="-122"/>
                        <a:sym typeface="+mn-ea"/>
                      </a:endParaRPr>
                    </a:p>
                  </a:txBody>
                  <a:tcPr marL="22580" marR="22580" marT="2258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微软雅黑 Light" panose="020B0502040204020203" pitchFamily="34" charset="-122"/>
                          <a:ea typeface="微软雅黑 Light" panose="020B0502040204020203" pitchFamily="34" charset="-122"/>
                        </a:rPr>
                        <a:t>32/30/28/25(Black</a:t>
                      </a:r>
                      <a:r>
                        <a:rPr lang="zh-CN" altLang="en-US" sz="1200" b="0" dirty="0" smtClean="0">
                          <a:solidFill>
                            <a:schemeClr val="tx1"/>
                          </a:solidFill>
                          <a:latin typeface="微软雅黑 Light" panose="020B0502040204020203" pitchFamily="34" charset="-122"/>
                          <a:ea typeface="微软雅黑 Light" panose="020B0502040204020203" pitchFamily="34" charset="-122"/>
                        </a:rPr>
                        <a:t>）</a:t>
                      </a:r>
                      <a:endParaRPr lang="en-US" altLang="en-US" sz="1200" b="0" dirty="0" smtClean="0">
                        <a:solidFill>
                          <a:schemeClr val="tx1"/>
                        </a:solidFill>
                        <a:latin typeface="微软雅黑 Light" panose="020B0502040204020203" pitchFamily="34" charset="-122"/>
                        <a:ea typeface="微软雅黑 Light" panose="020B0502040204020203" pitchFamily="34" charset="-122"/>
                      </a:endParaRPr>
                    </a:p>
                  </a:txBody>
                  <a:tcPr marL="22580" marR="22580" marT="2258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8780"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endParaRPr lang="en-US" altLang="zh-CN" sz="1200" b="0" dirty="0" smtClean="0">
                        <a:solidFill>
                          <a:schemeClr val="tx1"/>
                        </a:solidFill>
                        <a:latin typeface="微软雅黑 Light" panose="020B0502040204020203" pitchFamily="34" charset="-122"/>
                        <a:ea typeface="微软雅黑 Light" panose="020B0502040204020203" pitchFamily="34" charset="-122"/>
                        <a:sym typeface="+mn-ea"/>
                      </a:endParaRPr>
                    </a:p>
                  </a:txBody>
                  <a:tcPr marL="22580" marR="22580" marT="2258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微软雅黑 Light" panose="020B0502040204020203" pitchFamily="34" charset="-122"/>
                          <a:ea typeface="微软雅黑 Light" panose="020B0502040204020203" pitchFamily="34" charset="-122"/>
                        </a:rPr>
                        <a:t>25/23/21/18(</a:t>
                      </a:r>
                      <a:r>
                        <a:rPr lang="en-US" altLang="zh-CN" sz="1200" b="0" dirty="0" smtClean="0">
                          <a:solidFill>
                            <a:schemeClr val="tx1"/>
                          </a:solidFill>
                          <a:latin typeface="微软雅黑 Light" panose="020B0502040204020203" pitchFamily="34" charset="-122"/>
                          <a:ea typeface="微软雅黑 Light" panose="020B0502040204020203" pitchFamily="34" charset="-122"/>
                        </a:rPr>
                        <a:t>Green/Red</a:t>
                      </a:r>
                      <a:r>
                        <a:rPr lang="zh-CN" altLang="en-US" sz="1200" b="0" dirty="0" smtClean="0">
                          <a:solidFill>
                            <a:schemeClr val="tx1"/>
                          </a:solidFill>
                          <a:latin typeface="微软雅黑 Light" panose="020B0502040204020203" pitchFamily="34" charset="-122"/>
                          <a:ea typeface="微软雅黑 Light" panose="020B0502040204020203" pitchFamily="34" charset="-122"/>
                        </a:rPr>
                        <a:t>）</a:t>
                      </a:r>
                      <a:endParaRPr lang="en-US" altLang="en-US" sz="1200" b="0" dirty="0" smtClean="0">
                        <a:solidFill>
                          <a:schemeClr val="tx1"/>
                        </a:solidFill>
                        <a:latin typeface="微软雅黑 Light" panose="020B0502040204020203" pitchFamily="34" charset="-122"/>
                        <a:ea typeface="微软雅黑 Light" panose="020B0502040204020203" pitchFamily="34" charset="-122"/>
                      </a:endParaRPr>
                    </a:p>
                  </a:txBody>
                  <a:tcPr marL="22580" marR="22580" marT="2258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8780"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r>
                        <a:rPr lang="zh-CN" altLang="en-US" sz="1200" b="0" dirty="0" smtClean="0">
                          <a:solidFill>
                            <a:schemeClr val="tx1"/>
                          </a:solidFill>
                          <a:latin typeface="微软雅黑 Light" panose="020B0502040204020203" pitchFamily="34" charset="-122"/>
                          <a:ea typeface="微软雅黑 Light" panose="020B0502040204020203" pitchFamily="34" charset="-122"/>
                        </a:rPr>
                        <a:t>Component </a:t>
                      </a:r>
                      <a:r>
                        <a:rPr lang="zh-CN" altLang="en-US" sz="1200" b="0" dirty="0">
                          <a:solidFill>
                            <a:schemeClr val="tx1"/>
                          </a:solidFill>
                          <a:latin typeface="微软雅黑 Light" panose="020B0502040204020203" pitchFamily="34" charset="-122"/>
                          <a:ea typeface="微软雅黑 Light" panose="020B0502040204020203" pitchFamily="34" charset="-122"/>
                        </a:rPr>
                        <a:t>size</a:t>
                      </a:r>
                      <a:r>
                        <a:rPr lang="zh-CN" sz="1200" dirty="0">
                          <a:solidFill>
                            <a:schemeClr val="tx1"/>
                          </a:solidFill>
                          <a:latin typeface="微软雅黑 Light" panose="020B0502040204020203" pitchFamily="34" charset="-122"/>
                          <a:ea typeface="微软雅黑 Light" panose="020B0502040204020203" pitchFamily="34" charset="-122"/>
                          <a:sym typeface="+mn-ea"/>
                        </a:rPr>
                        <a:t>-L*W*H[mm]</a:t>
                      </a:r>
                      <a:endParaRPr lang="zh-CN" altLang="en-US" sz="1200" b="0" dirty="0">
                        <a:solidFill>
                          <a:schemeClr val="tx1"/>
                        </a:solidFill>
                        <a:latin typeface="微软雅黑 Light" panose="020B0502040204020203" pitchFamily="34" charset="-122"/>
                        <a:ea typeface="微软雅黑 Light" panose="020B0502040204020203" pitchFamily="34" charset="-122"/>
                      </a:endParaRPr>
                    </a:p>
                  </a:txBody>
                  <a:tcPr marL="22580" marR="22580" marT="2258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微软雅黑 Light" panose="020B0502040204020203" pitchFamily="34" charset="-122"/>
                          <a:ea typeface="微软雅黑 Light" panose="020B0502040204020203" pitchFamily="34" charset="-122"/>
                        </a:rPr>
                        <a:t>721*500*33</a:t>
                      </a:r>
                      <a:r>
                        <a:rPr lang="en-US" altLang="zh-CN" sz="1200" b="0" dirty="0" smtClean="0">
                          <a:solidFill>
                            <a:schemeClr val="tx1"/>
                          </a:solidFill>
                          <a:latin typeface="微软雅黑 Light" panose="020B0502040204020203" pitchFamily="34" charset="-122"/>
                          <a:ea typeface="微软雅黑 Light" panose="020B0502040204020203" pitchFamily="34" charset="-122"/>
                        </a:rPr>
                        <a:t>mm</a:t>
                      </a:r>
                      <a:endParaRPr lang="en-US" altLang="en-US" sz="1200" b="0" dirty="0" smtClean="0">
                        <a:solidFill>
                          <a:schemeClr val="tx1"/>
                        </a:solidFill>
                        <a:latin typeface="微软雅黑 Light" panose="020B0502040204020203" pitchFamily="34" charset="-122"/>
                        <a:ea typeface="微软雅黑 Light" panose="020B0502040204020203" pitchFamily="34" charset="-122"/>
                      </a:endParaRPr>
                    </a:p>
                  </a:txBody>
                  <a:tcPr marL="22580" marR="22580" marT="2258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35585"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r>
                        <a:rPr lang="en-US" altLang="zh-CN" sz="1200" b="0" kern="1200" dirty="0" smtClean="0">
                          <a:solidFill>
                            <a:schemeClr val="tx1"/>
                          </a:solidFill>
                          <a:latin typeface="微软雅黑 Light" panose="020B0502040204020203" pitchFamily="34" charset="-122"/>
                          <a:ea typeface="微软雅黑 Light" panose="020B0502040204020203" pitchFamily="34" charset="-122"/>
                          <a:cs typeface="+mn-cs"/>
                        </a:rPr>
                        <a:t>C</a:t>
                      </a:r>
                      <a:r>
                        <a:rPr lang="zh-CN" altLang="en-US" sz="1200" b="0" kern="1200" dirty="0">
                          <a:solidFill>
                            <a:schemeClr val="tx1"/>
                          </a:solidFill>
                          <a:latin typeface="微软雅黑 Light" panose="020B0502040204020203" pitchFamily="34" charset="-122"/>
                          <a:ea typeface="微软雅黑 Light" panose="020B0502040204020203" pitchFamily="34" charset="-122"/>
                          <a:cs typeface="+mn-cs"/>
                        </a:rPr>
                        <a:t>omponent weight</a:t>
                      </a:r>
                      <a:r>
                        <a:rPr lang="zh-CN" sz="1200" b="0" kern="1200" dirty="0">
                          <a:solidFill>
                            <a:schemeClr val="tx1"/>
                          </a:solidFill>
                          <a:latin typeface="微软雅黑 Light" panose="020B0502040204020203" pitchFamily="34" charset="-122"/>
                          <a:ea typeface="微软雅黑 Light" panose="020B0502040204020203" pitchFamily="34" charset="-122"/>
                          <a:cs typeface="+mn-cs"/>
                          <a:sym typeface="+mn-ea"/>
                        </a:rPr>
                        <a:t>[kg]</a:t>
                      </a:r>
                      <a:endParaRPr lang="zh-CN" altLang="en-US" sz="1200" b="0" kern="1200" dirty="0">
                        <a:solidFill>
                          <a:schemeClr val="tx1"/>
                        </a:solidFill>
                        <a:latin typeface="微软雅黑 Light" panose="020B0502040204020203" pitchFamily="34" charset="-122"/>
                        <a:ea typeface="微软雅黑 Light" panose="020B0502040204020203" pitchFamily="34" charset="-122"/>
                        <a:cs typeface="+mn-cs"/>
                      </a:endParaRPr>
                    </a:p>
                  </a:txBody>
                  <a:tcPr marL="22580" marR="22580" marT="2258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r>
                        <a:rPr lang="en-US" altLang="zh-CN" sz="1200" b="0" kern="1200" dirty="0" smtClean="0">
                          <a:solidFill>
                            <a:schemeClr val="tx1"/>
                          </a:solidFill>
                          <a:latin typeface="微软雅黑 Light" panose="020B0502040204020203" pitchFamily="34" charset="-122"/>
                          <a:ea typeface="微软雅黑 Light" panose="020B0502040204020203" pitchFamily="34" charset="-122"/>
                          <a:cs typeface="+mn-cs"/>
                        </a:rPr>
                        <a:t>6.5</a:t>
                      </a:r>
                      <a:r>
                        <a:rPr lang="zh-CN" altLang="zh-CN" sz="1200" b="0" kern="1200" dirty="0" smtClean="0">
                          <a:solidFill>
                            <a:schemeClr val="tx1"/>
                          </a:solidFill>
                          <a:latin typeface="微软雅黑 Light" panose="020B0502040204020203" pitchFamily="34" charset="-122"/>
                          <a:ea typeface="微软雅黑 Light" panose="020B0502040204020203" pitchFamily="34" charset="-122"/>
                          <a:cs typeface="+mn-cs"/>
                        </a:rPr>
                        <a:t>（±</a:t>
                      </a:r>
                      <a:r>
                        <a:rPr lang="en-US" altLang="zh-CN" sz="1200" b="0" kern="1200" dirty="0" smtClean="0">
                          <a:solidFill>
                            <a:schemeClr val="tx1"/>
                          </a:solidFill>
                          <a:latin typeface="微软雅黑 Light" panose="020B0502040204020203" pitchFamily="34" charset="-122"/>
                          <a:ea typeface="微软雅黑 Light" panose="020B0502040204020203" pitchFamily="34" charset="-122"/>
                          <a:cs typeface="+mn-cs"/>
                        </a:rPr>
                        <a:t>0.5</a:t>
                      </a:r>
                      <a:r>
                        <a:rPr lang="zh-CN" altLang="zh-CN" sz="1200" b="0" kern="1200" dirty="0" smtClean="0">
                          <a:solidFill>
                            <a:schemeClr val="tx1"/>
                          </a:solidFill>
                          <a:latin typeface="微软雅黑 Light" panose="020B0502040204020203" pitchFamily="34" charset="-122"/>
                          <a:ea typeface="微软雅黑 Light" panose="020B0502040204020203" pitchFamily="34" charset="-122"/>
                          <a:cs typeface="+mn-cs"/>
                        </a:rPr>
                        <a:t>）</a:t>
                      </a:r>
                      <a:endParaRPr lang="en-US" altLang="zh-CN" sz="1200" b="0" kern="1200" dirty="0" smtClean="0">
                        <a:solidFill>
                          <a:schemeClr val="tx1"/>
                        </a:solidFill>
                        <a:latin typeface="微软雅黑 Light" panose="020B0502040204020203" pitchFamily="34" charset="-122"/>
                        <a:ea typeface="微软雅黑 Light" panose="020B0502040204020203" pitchFamily="34" charset="-122"/>
                        <a:cs typeface="+mn-cs"/>
                      </a:endParaRPr>
                    </a:p>
                  </a:txBody>
                  <a:tcPr marL="22580" marR="22580" marT="2258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35585"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r>
                        <a:rPr lang="en-US" altLang="zh-CN" sz="1200" dirty="0" smtClean="0">
                          <a:solidFill>
                            <a:schemeClr val="tx1"/>
                          </a:solidFill>
                          <a:effectLst/>
                          <a:latin typeface="微软雅黑 Light" panose="020B0502040204020203" pitchFamily="34" charset="-122"/>
                          <a:ea typeface="微软雅黑 Light" panose="020B0502040204020203" pitchFamily="34" charset="-122"/>
                          <a:sym typeface="+mn-ea"/>
                        </a:rPr>
                        <a:t>Frame</a:t>
                      </a:r>
                      <a:endParaRPr lang="en-US" altLang="zh-CN" sz="1200" b="0" dirty="0" smtClean="0">
                        <a:solidFill>
                          <a:schemeClr val="tx1"/>
                        </a:solidFill>
                        <a:effectLst/>
                        <a:latin typeface="微软雅黑 Light" panose="020B0502040204020203" pitchFamily="34" charset="-122"/>
                        <a:ea typeface="微软雅黑 Light" panose="020B0502040204020203" pitchFamily="34" charset="-122"/>
                        <a:sym typeface="+mn-ea"/>
                      </a:endParaRPr>
                    </a:p>
                  </a:txBody>
                  <a:tcPr marL="22580" marR="22580" marT="2258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r>
                        <a:rPr lang="en-US" altLang="zh-CN" sz="1200" b="0" dirty="0" smtClean="0">
                          <a:solidFill>
                            <a:schemeClr val="tx1"/>
                          </a:solidFill>
                          <a:latin typeface="微软雅黑 Light" panose="020B0502040204020203" pitchFamily="34" charset="-122"/>
                          <a:ea typeface="微软雅黑 Light" panose="020B0502040204020203" pitchFamily="34" charset="-122"/>
                        </a:rPr>
                        <a:t>A</a:t>
                      </a:r>
                      <a:r>
                        <a:rPr lang="zh-CN" altLang="en-US" sz="1200" b="0" dirty="0" smtClean="0">
                          <a:solidFill>
                            <a:schemeClr val="tx1"/>
                          </a:solidFill>
                          <a:latin typeface="微软雅黑 Light" panose="020B0502040204020203" pitchFamily="34" charset="-122"/>
                          <a:ea typeface="微软雅黑 Light" panose="020B0502040204020203" pitchFamily="34" charset="-122"/>
                        </a:rPr>
                        <a:t>luminium </a:t>
                      </a:r>
                      <a:r>
                        <a:rPr lang="zh-CN" altLang="en-US" sz="1200" b="0" dirty="0">
                          <a:solidFill>
                            <a:schemeClr val="tx1"/>
                          </a:solidFill>
                          <a:latin typeface="微软雅黑 Light" panose="020B0502040204020203" pitchFamily="34" charset="-122"/>
                          <a:ea typeface="微软雅黑 Light" panose="020B0502040204020203" pitchFamily="34" charset="-122"/>
                        </a:rPr>
                        <a:t>alloy</a:t>
                      </a:r>
                      <a:endParaRPr lang="zh-CN" altLang="en-US" sz="1200" b="0" dirty="0">
                        <a:solidFill>
                          <a:schemeClr val="tx1"/>
                        </a:solidFill>
                        <a:latin typeface="微软雅黑 Light" panose="020B0502040204020203" pitchFamily="34" charset="-122"/>
                        <a:ea typeface="微软雅黑 Light" panose="020B0502040204020203" pitchFamily="34" charset="-122"/>
                      </a:endParaRPr>
                    </a:p>
                  </a:txBody>
                  <a:tcPr marL="22580" marR="22580" marT="2258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8780">
                <a:tc>
                  <a:txBody>
                    <a:bodyPr/>
                    <a:lstStyle/>
                    <a:p>
                      <a:pPr algn="l">
                        <a:buClrTx/>
                        <a:buSzTx/>
                        <a:buFontTx/>
                        <a:buNone/>
                      </a:pPr>
                      <a:r>
                        <a:rPr lang="zh-CN" sz="1200" dirty="0" smtClean="0">
                          <a:solidFill>
                            <a:schemeClr val="tx1"/>
                          </a:solidFill>
                          <a:latin typeface="微软雅黑 Light" panose="020B0502040204020203" pitchFamily="34" charset="-122"/>
                          <a:ea typeface="微软雅黑 Light" panose="020B0502040204020203" pitchFamily="34" charset="-122"/>
                          <a:sym typeface="+mn-ea"/>
                        </a:rPr>
                        <a:t>Junction </a:t>
                      </a:r>
                      <a:r>
                        <a:rPr lang="zh-CN" sz="1200" dirty="0">
                          <a:solidFill>
                            <a:schemeClr val="tx1"/>
                          </a:solidFill>
                          <a:latin typeface="微软雅黑 Light" panose="020B0502040204020203" pitchFamily="34" charset="-122"/>
                          <a:ea typeface="微软雅黑 Light" panose="020B0502040204020203" pitchFamily="34" charset="-122"/>
                          <a:sym typeface="+mn-ea"/>
                        </a:rPr>
                        <a:t>Box</a:t>
                      </a:r>
                      <a:endParaRPr lang="zh-CN" sz="1200" b="0" dirty="0">
                        <a:solidFill>
                          <a:schemeClr val="tx1"/>
                        </a:solidFill>
                        <a:latin typeface="微软雅黑 Light" panose="020B0502040204020203" pitchFamily="34" charset="-122"/>
                        <a:ea typeface="微软雅黑 Light" panose="020B0502040204020203" pitchFamily="34" charset="-122"/>
                        <a:sym typeface="+mn-ea"/>
                      </a:endParaRPr>
                    </a:p>
                  </a:txBody>
                  <a:tcPr marL="22580" marR="22580" marT="2258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buClrTx/>
                        <a:buSzTx/>
                        <a:buFontTx/>
                        <a:buNone/>
                      </a:pPr>
                      <a:r>
                        <a:rPr lang="zh-CN" sz="1200" b="0" dirty="0" smtClean="0">
                          <a:solidFill>
                            <a:schemeClr val="tx1"/>
                          </a:solidFill>
                          <a:latin typeface="微软雅黑 Light" panose="020B0502040204020203" pitchFamily="34" charset="-122"/>
                          <a:ea typeface="微软雅黑 Light" panose="020B0502040204020203" pitchFamily="34" charset="-122"/>
                        </a:rPr>
                        <a:t>IP</a:t>
                      </a:r>
                      <a:r>
                        <a:rPr lang="zh-CN" sz="1200" b="0" dirty="0">
                          <a:solidFill>
                            <a:schemeClr val="tx1"/>
                          </a:solidFill>
                          <a:latin typeface="微软雅黑 Light" panose="020B0502040204020203" pitchFamily="34" charset="-122"/>
                          <a:ea typeface="微软雅黑 Light" panose="020B0502040204020203" pitchFamily="34" charset="-122"/>
                        </a:rPr>
                        <a:t>67, MC4 connectors</a:t>
                      </a:r>
                      <a:endParaRPr lang="zh-CN" sz="1200" b="0" dirty="0">
                        <a:solidFill>
                          <a:schemeClr val="tx1"/>
                        </a:solidFill>
                        <a:latin typeface="微软雅黑 Light" panose="020B0502040204020203" pitchFamily="34" charset="-122"/>
                        <a:ea typeface="微软雅黑 Light" panose="020B0502040204020203" pitchFamily="34" charset="-122"/>
                      </a:endParaRPr>
                    </a:p>
                  </a:txBody>
                  <a:tcPr marL="22580" marR="22580" marT="2258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35585">
                <a:tc>
                  <a:txBody>
                    <a:bodyPr/>
                    <a:lstStyle/>
                    <a:p>
                      <a:pPr marL="0" algn="l" defTabSz="1280160" rtl="0" eaLnBrk="1" latinLnBrk="0" hangingPunct="1">
                        <a:buClrTx/>
                        <a:buSzTx/>
                        <a:buFontTx/>
                        <a:buNone/>
                      </a:pPr>
                      <a:r>
                        <a:rPr lang="en-US" altLang="zh-CN" sz="1200" b="0" kern="1200" dirty="0" smtClean="0">
                          <a:solidFill>
                            <a:schemeClr val="tx1"/>
                          </a:solidFill>
                          <a:latin typeface="微软雅黑 Light" panose="020B0502040204020203" pitchFamily="34" charset="-122"/>
                          <a:ea typeface="微软雅黑 Light" panose="020B0502040204020203" pitchFamily="34" charset="-122"/>
                          <a:cs typeface="+mn-cs"/>
                        </a:rPr>
                        <a:t>C</a:t>
                      </a:r>
                      <a:r>
                        <a:rPr lang="zh-CN" sz="1200" b="0" kern="1200" dirty="0" smtClean="0">
                          <a:solidFill>
                            <a:schemeClr val="tx1"/>
                          </a:solidFill>
                          <a:latin typeface="微软雅黑 Light" panose="020B0502040204020203" pitchFamily="34" charset="-122"/>
                          <a:ea typeface="微软雅黑 Light" panose="020B0502040204020203" pitchFamily="34" charset="-122"/>
                          <a:cs typeface="+mn-cs"/>
                        </a:rPr>
                        <a:t>olour</a:t>
                      </a:r>
                      <a:endParaRPr lang="zh-CN" sz="1200" b="0" kern="1200" dirty="0" smtClean="0">
                        <a:solidFill>
                          <a:schemeClr val="tx1"/>
                        </a:solidFill>
                        <a:latin typeface="微软雅黑 Light" panose="020B0502040204020203" pitchFamily="34" charset="-122"/>
                        <a:ea typeface="微软雅黑 Light" panose="020B0502040204020203" pitchFamily="34" charset="-122"/>
                        <a:cs typeface="+mn-cs"/>
                      </a:endParaRPr>
                    </a:p>
                  </a:txBody>
                  <a:tcPr marL="22580" marR="22580" marT="2258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128016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200" b="0" kern="1200" dirty="0" smtClean="0">
                          <a:solidFill>
                            <a:schemeClr val="tx1"/>
                          </a:solidFill>
                          <a:latin typeface="微软雅黑 Light" panose="020B0502040204020203" pitchFamily="34" charset="-122"/>
                          <a:ea typeface="微软雅黑 Light" panose="020B0502040204020203" pitchFamily="34" charset="-122"/>
                          <a:cs typeface="+mn-cs"/>
                        </a:rPr>
                        <a:t>Grey, </a:t>
                      </a:r>
                      <a:r>
                        <a:rPr lang="en-US" altLang="zh-CN" sz="1200" b="0" kern="1200" dirty="0" err="1" smtClean="0">
                          <a:solidFill>
                            <a:schemeClr val="tx1"/>
                          </a:solidFill>
                          <a:latin typeface="微软雅黑 Light" panose="020B0502040204020203" pitchFamily="34" charset="-122"/>
                          <a:ea typeface="微软雅黑 Light" panose="020B0502040204020203" pitchFamily="34" charset="-122"/>
                          <a:cs typeface="+mn-cs"/>
                        </a:rPr>
                        <a:t>Red,Green</a:t>
                      </a:r>
                      <a:endParaRPr lang="en-US" altLang="zh-CN" sz="1200" b="0" kern="1200" dirty="0" smtClean="0">
                        <a:solidFill>
                          <a:schemeClr val="tx1"/>
                        </a:solidFill>
                        <a:latin typeface="微软雅黑 Light" panose="020B0502040204020203" pitchFamily="34" charset="-122"/>
                        <a:ea typeface="微软雅黑 Light" panose="020B0502040204020203" pitchFamily="34" charset="-122"/>
                        <a:cs typeface="+mn-cs"/>
                      </a:endParaRPr>
                    </a:p>
                  </a:txBody>
                  <a:tcPr marL="22580" marR="22580" marT="2258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35585">
                <a:tc>
                  <a:txBody>
                    <a:bodyPr/>
                    <a:lstStyle/>
                    <a:p>
                      <a:pPr algn="l">
                        <a:buClrTx/>
                        <a:buSzTx/>
                        <a:buFontTx/>
                        <a:buNone/>
                      </a:pPr>
                      <a:endParaRPr lang="zh-CN" sz="1200" b="0" dirty="0">
                        <a:solidFill>
                          <a:schemeClr val="tx1"/>
                        </a:solidFill>
                        <a:latin typeface="微软雅黑 Light" panose="020B0502040204020203" pitchFamily="34" charset="-122"/>
                        <a:ea typeface="微软雅黑 Light" panose="020B0502040204020203" pitchFamily="34" charset="-122"/>
                      </a:endParaRPr>
                    </a:p>
                  </a:txBody>
                  <a:tcPr marL="22580" marR="22580" marT="2258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buClrTx/>
                        <a:buSzTx/>
                        <a:buFontTx/>
                        <a:buNone/>
                      </a:pPr>
                      <a:endParaRPr lang="zh-CN" sz="1200" b="0" kern="1200" dirty="0">
                        <a:solidFill>
                          <a:schemeClr val="tx1"/>
                        </a:solidFill>
                        <a:latin typeface="微软雅黑 Light" panose="020B0502040204020203" pitchFamily="34" charset="-122"/>
                        <a:ea typeface="微软雅黑 Light" panose="020B0502040204020203" pitchFamily="34" charset="-122"/>
                        <a:cs typeface="+mn-cs"/>
                      </a:endParaRPr>
                    </a:p>
                  </a:txBody>
                  <a:tcPr marL="22580" marR="22580" marT="2258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" name="图片 2" descr="太阳能瓦-logo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14890" y="0"/>
            <a:ext cx="1836420" cy="6985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4000"/>
    </mc:Choice>
    <mc:Fallback>
      <p:transition advTm="400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37" b="10132"/>
          <a:stretch>
            <a:fillRect/>
          </a:stretch>
        </p:blipFill>
        <p:spPr>
          <a:xfrm>
            <a:off x="-19177" y="4300044"/>
            <a:ext cx="12211177" cy="2550072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2" cstate="print"/>
          <a:srcRect l="39686" t="35902"/>
          <a:stretch>
            <a:fillRect/>
          </a:stretch>
        </p:blipFill>
        <p:spPr>
          <a:xfrm>
            <a:off x="0" y="1"/>
            <a:ext cx="6580415" cy="3388243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3181350" y="1840865"/>
            <a:ext cx="8607425" cy="1949450"/>
            <a:chOff x="3618179" y="1637045"/>
            <a:chExt cx="8391528" cy="1900562"/>
          </a:xfrm>
        </p:grpSpPr>
        <p:sp>
          <p:nvSpPr>
            <p:cNvPr id="11" name="矩形 10"/>
            <p:cNvSpPr/>
            <p:nvPr/>
          </p:nvSpPr>
          <p:spPr>
            <a:xfrm flipH="1">
              <a:off x="8737156" y="3082292"/>
              <a:ext cx="1468105" cy="439549"/>
            </a:xfrm>
            <a:prstGeom prst="rect">
              <a:avLst/>
            </a:prstGeom>
            <a:gradFill flip="none" rotWithShape="1">
              <a:gsLst>
                <a:gs pos="0">
                  <a:srgbClr val="339933">
                    <a:alpha val="84000"/>
                  </a:srgbClr>
                </a:gs>
                <a:gs pos="85000">
                  <a:schemeClr val="accent1">
                    <a:tint val="23500"/>
                    <a:satMod val="160000"/>
                    <a:alpha val="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zh-CN" sz="1400" dirty="0" smtClean="0"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 Green</a:t>
              </a:r>
              <a:endParaRPr lang="zh-CN" altLang="en-US" sz="1400" dirty="0"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  <p:sp>
          <p:nvSpPr>
            <p:cNvPr id="14" name="矩形 13"/>
            <p:cNvSpPr/>
            <p:nvPr/>
          </p:nvSpPr>
          <p:spPr>
            <a:xfrm flipH="1">
              <a:off x="3798490" y="3082292"/>
              <a:ext cx="1468105" cy="439548"/>
            </a:xfrm>
            <a:prstGeom prst="rect">
              <a:avLst/>
            </a:prstGeom>
            <a:gradFill flip="none" rotWithShape="1">
              <a:gsLst>
                <a:gs pos="0">
                  <a:schemeClr val="tx1">
                    <a:alpha val="81000"/>
                  </a:schemeClr>
                </a:gs>
                <a:gs pos="81000">
                  <a:schemeClr val="accent1">
                    <a:tint val="23500"/>
                    <a:satMod val="160000"/>
                    <a:alpha val="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zh-CN" sz="1400" dirty="0" smtClean="0"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  Black</a:t>
              </a:r>
              <a:endParaRPr lang="zh-CN" altLang="en-US" sz="1400" dirty="0"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  <p:sp>
          <p:nvSpPr>
            <p:cNvPr id="15" name="矩形 14"/>
            <p:cNvSpPr/>
            <p:nvPr/>
          </p:nvSpPr>
          <p:spPr>
            <a:xfrm flipH="1">
              <a:off x="6282768" y="3074407"/>
              <a:ext cx="1468105" cy="439549"/>
            </a:xfrm>
            <a:prstGeom prst="rect">
              <a:avLst/>
            </a:prstGeom>
            <a:gradFill flip="none" rotWithShape="1">
              <a:gsLst>
                <a:gs pos="0">
                  <a:srgbClr val="CC3300"/>
                </a:gs>
                <a:gs pos="81000">
                  <a:schemeClr val="accent1">
                    <a:tint val="23500"/>
                    <a:satMod val="160000"/>
                    <a:alpha val="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zh-CN" sz="1400" dirty="0" smtClean="0"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  Red</a:t>
              </a:r>
              <a:endParaRPr lang="zh-CN" altLang="en-US" sz="1400" dirty="0"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  <p:grpSp>
          <p:nvGrpSpPr>
            <p:cNvPr id="20" name="组合 19"/>
            <p:cNvGrpSpPr/>
            <p:nvPr/>
          </p:nvGrpSpPr>
          <p:grpSpPr>
            <a:xfrm>
              <a:off x="3618179" y="1637045"/>
              <a:ext cx="8391528" cy="1900562"/>
              <a:chOff x="-358288" y="1813596"/>
              <a:chExt cx="12789335" cy="2896602"/>
            </a:xfrm>
          </p:grpSpPr>
          <p:pic>
            <p:nvPicPr>
              <p:cNvPr id="21" name="图片 20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rightnessContrast contrast="2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-358288" y="1813596"/>
                <a:ext cx="5401237" cy="2896602"/>
              </a:xfrm>
              <a:prstGeom prst="rect">
                <a:avLst/>
              </a:prstGeom>
            </p:spPr>
          </p:pic>
          <p:pic>
            <p:nvPicPr>
              <p:cNvPr id="22" name="图片 21"/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rightnessContrast bright="20000" contrast="2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3263677" y="1813596"/>
                <a:ext cx="5401236" cy="2896602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/>
            </p:nvPicPr>
            <p:blipFill>
              <a:blip r:embed="rId7" cstate="screen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rightnessContrast bright="20000" contrast="2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7029812" y="1813596"/>
                <a:ext cx="5401235" cy="2896602"/>
              </a:xfrm>
              <a:prstGeom prst="rect">
                <a:avLst/>
              </a:prstGeom>
            </p:spPr>
          </p:pic>
        </p:grpSp>
      </p:grpSp>
      <p:sp>
        <p:nvSpPr>
          <p:cNvPr id="16" name="矩形 15"/>
          <p:cNvSpPr/>
          <p:nvPr/>
        </p:nvSpPr>
        <p:spPr>
          <a:xfrm>
            <a:off x="7928662" y="807907"/>
            <a:ext cx="379037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altLang="zh-CN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P</a:t>
            </a:r>
            <a:r>
              <a:rPr lang="en-US" altLang="zh-CN" sz="2800" b="1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roduct color</a:t>
            </a:r>
            <a:endParaRPr lang="zh-CN" altLang="en-US" sz="2800" b="1" dirty="0">
              <a:latin typeface="微软雅黑 Light" panose="020B0502040204020203" pitchFamily="34" charset="-122"/>
              <a:ea typeface="微软雅黑 Light" panose="020B0502040204020203" pitchFamily="34" charset="-122"/>
              <a:cs typeface="Times New Roman" panose="02020603050405020304" pitchFamily="18" charset="0"/>
            </a:endParaRPr>
          </a:p>
        </p:txBody>
      </p:sp>
      <p:sp>
        <p:nvSpPr>
          <p:cNvPr id="17" name="文本框 2"/>
          <p:cNvSpPr txBox="1"/>
          <p:nvPr/>
        </p:nvSpPr>
        <p:spPr>
          <a:xfrm>
            <a:off x="6526845" y="1209660"/>
            <a:ext cx="5261930" cy="33718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algn="r"/>
            <a:r>
              <a:rPr lang="en-US" altLang="zh-CN" sz="1600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Adapt to various shapes and styles of design</a:t>
            </a:r>
            <a:endParaRPr lang="en-US" altLang="zh-CN" sz="1600" dirty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pic>
        <p:nvPicPr>
          <p:cNvPr id="3" name="图片 2" descr="太阳能瓦-logo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914890" y="0"/>
            <a:ext cx="1836420" cy="6985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4000"/>
    </mc:Choice>
    <mc:Fallback>
      <p:transition advTm="4000"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0.xml><?xml version="1.0" encoding="utf-8"?>
<p:tagLst xmlns:p="http://schemas.openxmlformats.org/presentationml/2006/main">
  <p:tag name="KSO_WM_DIAGRAM_VIRTUALLY_FRAME" val="{&quot;height&quot;:196.897874015748,&quot;left&quot;:558.8538582677165,&quot;top&quot;:196.83913385826773,&quot;width&quot;:366.4520472440945}"/>
</p:tagLst>
</file>

<file path=ppt/tags/tag11.xml><?xml version="1.0" encoding="utf-8"?>
<p:tagLst xmlns:p="http://schemas.openxmlformats.org/presentationml/2006/main">
  <p:tag name="KSO_WM_DIAGRAM_VIRTUALLY_FRAME" val="{&quot;height&quot;:196.897874015748,&quot;left&quot;:558.8538582677165,&quot;top&quot;:196.83913385826773,&quot;width&quot;:366.4520472440945}"/>
</p:tagLst>
</file>

<file path=ppt/tags/tag12.xml><?xml version="1.0" encoding="utf-8"?>
<p:tagLst xmlns:p="http://schemas.openxmlformats.org/presentationml/2006/main">
  <p:tag name="KSO_WM_DIAGRAM_VIRTUALLY_FRAME" val="{&quot;height&quot;:196.897874015748,&quot;left&quot;:558.8538582677165,&quot;top&quot;:196.83913385826773,&quot;width&quot;:366.4520472440945}"/>
</p:tagLst>
</file>

<file path=ppt/tags/tag13.xml><?xml version="1.0" encoding="utf-8"?>
<p:tagLst xmlns:p="http://schemas.openxmlformats.org/presentationml/2006/main">
  <p:tag name="KSO_WM_DIAGRAM_VIRTUALLY_FRAME" val="{&quot;height&quot;:196.897874015748,&quot;left&quot;:558.8538582677165,&quot;top&quot;:196.83913385826773,&quot;width&quot;:366.4520472440945}"/>
</p:tagLst>
</file>

<file path=ppt/tags/tag14.xml><?xml version="1.0" encoding="utf-8"?>
<p:tagLst xmlns:p="http://schemas.openxmlformats.org/presentationml/2006/main">
  <p:tag name="KSO_WM_DIAGRAM_VIRTUALLY_FRAME" val="{&quot;height&quot;:196.897874015748,&quot;left&quot;:558.8538582677165,&quot;top&quot;:196.83913385826773,&quot;width&quot;:366.4520472440945}"/>
</p:tagLst>
</file>

<file path=ppt/tags/tag15.xml><?xml version="1.0" encoding="utf-8"?>
<p:tagLst xmlns:p="http://schemas.openxmlformats.org/presentationml/2006/main">
  <p:tag name="KSO_WM_DIAGRAM_VIRTUALLY_FRAME" val="{&quot;height&quot;:196.897874015748,&quot;left&quot;:558.8538582677165,&quot;top&quot;:196.83913385826773,&quot;width&quot;:366.4520472440945}"/>
</p:tagLst>
</file>

<file path=ppt/tags/tag16.xml><?xml version="1.0" encoding="utf-8"?>
<p:tagLst xmlns:p="http://schemas.openxmlformats.org/presentationml/2006/main">
  <p:tag name="KSO_WM_DIAGRAM_VIRTUALLY_FRAME" val="{&quot;height&quot;:196.897874015748,&quot;left&quot;:558.8538582677165,&quot;top&quot;:196.83913385826773,&quot;width&quot;:366.4520472440945}"/>
</p:tagLst>
</file>

<file path=ppt/tags/tag17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8.xml><?xml version="1.0" encoding="utf-8"?>
<p:tagLst xmlns:p="http://schemas.openxmlformats.org/presentationml/2006/main">
  <p:tag name="KSO_WM_UNIT_TABLE_BEAUTIFY" val="smartTable{6bd4bad6-7a48-4b5c-baac-19987d4a4823}"/>
  <p:tag name="TABLE_ENDDRAG_ORIGIN_RECT" val="298*205"/>
  <p:tag name="TABLE_ENDDRAG_RECT" val="640*299*298*205"/>
</p:tagLst>
</file>

<file path=ppt/tags/tag19.xml><?xml version="1.0" encoding="utf-8"?>
<p:tagLst xmlns:p="http://schemas.openxmlformats.org/presentationml/2006/main">
  <p:tag name="ISPRING_PRESENTATION_TITLE" val="PowerPoint 演示文稿"/>
  <p:tag name="commondata" val="eyJoZGlkIjoiM2ExMjA4OGM0MzYxMTViZDJjYjgyNWFiZWM1NzZiZGIifQ=="/>
</p:tagLst>
</file>

<file path=ppt/tags/tag2.xml><?xml version="1.0" encoding="utf-8"?>
<p:tagLst xmlns:p="http://schemas.openxmlformats.org/presentationml/2006/main">
  <p:tag name="KSO_WM_DIAGRAM_VIRTUALLY_FRAME" val="{&quot;height&quot;:196.897874015748,&quot;left&quot;:558.8538582677165,&quot;top&quot;:196.83913385826773,&quot;width&quot;:366.4520472440945}"/>
</p:tagLst>
</file>

<file path=ppt/tags/tag3.xml><?xml version="1.0" encoding="utf-8"?>
<p:tagLst xmlns:p="http://schemas.openxmlformats.org/presentationml/2006/main">
  <p:tag name="KSO_WM_DIAGRAM_VIRTUALLY_FRAME" val="{&quot;height&quot;:196.897874015748,&quot;left&quot;:558.8538582677165,&quot;top&quot;:196.83913385826773,&quot;width&quot;:366.4520472440945}"/>
</p:tagLst>
</file>

<file path=ppt/tags/tag4.xml><?xml version="1.0" encoding="utf-8"?>
<p:tagLst xmlns:p="http://schemas.openxmlformats.org/presentationml/2006/main">
  <p:tag name="KSO_WM_DIAGRAM_VIRTUALLY_FRAME" val="{&quot;height&quot;:196.897874015748,&quot;left&quot;:558.8538582677165,&quot;top&quot;:196.83913385826773,&quot;width&quot;:366.4520472440945}"/>
</p:tagLst>
</file>

<file path=ppt/tags/tag5.xml><?xml version="1.0" encoding="utf-8"?>
<p:tagLst xmlns:p="http://schemas.openxmlformats.org/presentationml/2006/main">
  <p:tag name="KSO_WM_DIAGRAM_VIRTUALLY_FRAME" val="{&quot;height&quot;:196.897874015748,&quot;left&quot;:558.8538582677165,&quot;top&quot;:196.83913385826773,&quot;width&quot;:366.4520472440945}"/>
</p:tagLst>
</file>

<file path=ppt/tags/tag6.xml><?xml version="1.0" encoding="utf-8"?>
<p:tagLst xmlns:p="http://schemas.openxmlformats.org/presentationml/2006/main">
  <p:tag name="KSO_WM_DIAGRAM_VIRTUALLY_FRAME" val="{&quot;height&quot;:196.897874015748,&quot;left&quot;:558.8538582677165,&quot;top&quot;:196.83913385826773,&quot;width&quot;:366.4520472440945}"/>
</p:tagLst>
</file>

<file path=ppt/tags/tag7.xml><?xml version="1.0" encoding="utf-8"?>
<p:tagLst xmlns:p="http://schemas.openxmlformats.org/presentationml/2006/main">
  <p:tag name="KSO_WM_DIAGRAM_VIRTUALLY_FRAME" val="{&quot;height&quot;:196.897874015748,&quot;left&quot;:558.8538582677165,&quot;top&quot;:196.83913385826773,&quot;width&quot;:366.4520472440945}"/>
</p:tagLst>
</file>

<file path=ppt/tags/tag8.xml><?xml version="1.0" encoding="utf-8"?>
<p:tagLst xmlns:p="http://schemas.openxmlformats.org/presentationml/2006/main">
  <p:tag name="KSO_WM_DIAGRAM_VIRTUALLY_FRAME" val="{&quot;height&quot;:196.897874015748,&quot;left&quot;:558.8538582677165,&quot;top&quot;:196.83913385826773,&quot;width&quot;:366.4520472440945}"/>
</p:tagLst>
</file>

<file path=ppt/tags/tag9.xml><?xml version="1.0" encoding="utf-8"?>
<p:tagLst xmlns:p="http://schemas.openxmlformats.org/presentationml/2006/main">
  <p:tag name="KSO_WM_DIAGRAM_VIRTUALLY_FRAME" val="{&quot;height&quot;:196.897874015748,&quot;left&quot;:558.8538582677165,&quot;top&quot;:196.83913385826773,&quot;width&quot;:366.4520472440945}"/>
</p:tagLst>
</file>

<file path=ppt/theme/theme1.xml><?xml version="1.0" encoding="utf-8"?>
<a:theme xmlns:a="http://schemas.openxmlformats.org/drawingml/2006/main" name="Office 主题​​">
  <a:themeElements>
    <a:clrScheme name="自定义 4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6B4D98"/>
      </a:accent1>
      <a:accent2>
        <a:srgbClr val="329CD6"/>
      </a:accent2>
      <a:accent3>
        <a:srgbClr val="1C83AE"/>
      </a:accent3>
      <a:accent4>
        <a:srgbClr val="AEABAB"/>
      </a:accent4>
      <a:accent5>
        <a:srgbClr val="9D85C1"/>
      </a:accent5>
      <a:accent6>
        <a:srgbClr val="62B3E0"/>
      </a:accent6>
      <a:hlink>
        <a:srgbClr val="32ADDE"/>
      </a:hlink>
      <a:folHlink>
        <a:srgbClr val="AEABAB"/>
      </a:folHlink>
    </a:clrScheme>
    <a:fontScheme name="自定义 1">
      <a:majorFont>
        <a:latin typeface="微软雅黑 Light"/>
        <a:ea typeface="微软雅黑 Light"/>
        <a:cs typeface=""/>
      </a:majorFont>
      <a:minorFont>
        <a:latin typeface="微软雅黑 Light"/>
        <a:ea typeface="微软雅黑 Light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4879</Words>
  <Application>WPS 演示</Application>
  <PresentationFormat>宽屏</PresentationFormat>
  <Paragraphs>326</Paragraphs>
  <Slides>33</Slides>
  <Notes>41</Notes>
  <HiddenSlides>0</HiddenSlides>
  <MMClips>0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33</vt:i4>
      </vt:variant>
    </vt:vector>
  </HeadingPairs>
  <TitlesOfParts>
    <vt:vector size="47" baseType="lpstr">
      <vt:lpstr>Arial</vt:lpstr>
      <vt:lpstr>宋体</vt:lpstr>
      <vt:lpstr>Wingdings</vt:lpstr>
      <vt:lpstr>微软雅黑 Light</vt:lpstr>
      <vt:lpstr>微软雅黑</vt:lpstr>
      <vt:lpstr>Lato Black</vt:lpstr>
      <vt:lpstr>shiraz bangbang da</vt:lpstr>
      <vt:lpstr>Arial</vt:lpstr>
      <vt:lpstr>Calibri</vt:lpstr>
      <vt:lpstr>Times New Roman</vt:lpstr>
      <vt:lpstr>等线</vt:lpstr>
      <vt:lpstr>Arial Unicode MS</vt:lpstr>
      <vt:lpstr>Arial Unicode MS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Guy</dc:creator>
  <cp:lastModifiedBy>淌贪笆刳糖</cp:lastModifiedBy>
  <cp:revision>2487</cp:revision>
  <dcterms:created xsi:type="dcterms:W3CDTF">2018-05-23T07:51:00Z</dcterms:created>
  <dcterms:modified xsi:type="dcterms:W3CDTF">2024-08-01T00:37:16Z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2052-12.1.0.17147</vt:lpwstr>
  </property>
  <property fmtid="{D5CDD505-2E9C-101B-9397-08002B2CF9AE}" pid="3" name="ICV">
    <vt:lpwstr>4A02C79413A6403DBBFBBB87280030F1_12</vt:lpwstr>
  </property>
</Properties>
</file>